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7" r:id="rId2"/>
    <p:sldId id="319" r:id="rId3"/>
    <p:sldId id="320" r:id="rId4"/>
    <p:sldId id="321" r:id="rId5"/>
    <p:sldId id="791" r:id="rId6"/>
    <p:sldId id="759" r:id="rId7"/>
    <p:sldId id="760" r:id="rId8"/>
    <p:sldId id="792" r:id="rId9"/>
    <p:sldId id="793" r:id="rId10"/>
    <p:sldId id="794" r:id="rId11"/>
    <p:sldId id="754" r:id="rId12"/>
    <p:sldId id="795" r:id="rId13"/>
    <p:sldId id="796" r:id="rId14"/>
    <p:sldId id="797" r:id="rId15"/>
    <p:sldId id="798" r:id="rId16"/>
    <p:sldId id="799" r:id="rId17"/>
    <p:sldId id="800" r:id="rId18"/>
    <p:sldId id="801" r:id="rId19"/>
    <p:sldId id="802" r:id="rId20"/>
    <p:sldId id="803" r:id="rId21"/>
    <p:sldId id="330" r:id="rId22"/>
    <p:sldId id="772" r:id="rId23"/>
    <p:sldId id="804" r:id="rId24"/>
    <p:sldId id="773" r:id="rId25"/>
    <p:sldId id="806" r:id="rId26"/>
    <p:sldId id="805" r:id="rId27"/>
    <p:sldId id="807" r:id="rId28"/>
    <p:sldId id="808" r:id="rId29"/>
    <p:sldId id="342" r:id="rId30"/>
  </p:sldIdLst>
  <p:sldSz cx="12192000" cy="6858000"/>
  <p:notesSz cx="6858000" cy="9144000"/>
  <p:embeddedFontLst>
    <p:embeddedFont>
      <p:font typeface="Cambria Math" panose="02040503050406030204" pitchFamily="18" charset="0"/>
      <p:regular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Fira Sans Condensed" panose="020B0503050000020004" pitchFamily="34" charset="0"/>
      <p:regular r:id="rId38"/>
      <p:bold r:id="rId39"/>
      <p:italic r:id="rId40"/>
      <p:boldItalic r:id="rId41"/>
    </p:embeddedFont>
    <p:embeddedFont>
      <p:font typeface="Fira Sans Condensed Black" panose="020B0A03050000020004" pitchFamily="34" charset="0"/>
      <p:bold r:id="rId42"/>
      <p:boldItalic r:id="rId43"/>
    </p:embeddedFont>
    <p:embeddedFont>
      <p:font typeface="Fira Sans Condensed Light" panose="020B0403050000020004" pitchFamily="34" charset="0"/>
      <p:regular r:id="rId44"/>
      <p:italic r:id="rId45"/>
    </p:embeddedFont>
    <p:embeddedFont>
      <p:font typeface="Franklin Gothic Book" panose="020B0503020102020204" pitchFamily="34" charset="0"/>
      <p:regular r:id="rId46"/>
      <p:italic r:id="rId47"/>
    </p:embeddedFont>
    <p:embeddedFont>
      <p:font typeface="Montserrat" panose="00000500000000000000" pitchFamily="2" charset="0"/>
      <p:regular r:id="rId48"/>
      <p:bold r:id="rId49"/>
      <p:italic r:id="rId50"/>
      <p:boldItalic r:id="rId51"/>
    </p:embeddedFont>
    <p:embeddedFont>
      <p:font typeface="Times" panose="02020603050405020304" pitchFamily="18" charset="0"/>
      <p:regular r:id="rId52"/>
      <p:bold r:id="rId53"/>
      <p:italic r:id="rId54"/>
      <p:boldItalic r:id="rId55"/>
    </p:embeddedFont>
    <p:embeddedFont>
      <p:font typeface="Verdana" panose="020B060403050404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2" roundtripDataSignature="AMtx7mgIMfk1ctLlAnUI64G7g+l5YngW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3E31"/>
    <a:srgbClr val="F7C6C4"/>
    <a:srgbClr val="6C9FB4"/>
    <a:srgbClr val="D9EDF3"/>
    <a:srgbClr val="F3D8C2"/>
    <a:srgbClr val="DBAC49"/>
    <a:srgbClr val="FFF3D6"/>
    <a:srgbClr val="244A70"/>
    <a:srgbClr val="8BACCC"/>
    <a:srgbClr val="E44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1E75FE-FB52-4837-81D2-9B6E1FB0801F}">
  <a:tblStyle styleId="{661E75FE-FB52-4837-81D2-9B6E1FB0801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57" autoAdjust="0"/>
    <p:restoredTop sz="87458" autoAdjust="0"/>
  </p:normalViewPr>
  <p:slideViewPr>
    <p:cSldViewPr snapToGrid="0">
      <p:cViewPr varScale="1">
        <p:scale>
          <a:sx n="141" d="100"/>
          <a:sy n="141" d="100"/>
        </p:scale>
        <p:origin x="544" y="156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414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5" Type="http://schemas.openxmlformats.org/officeDocument/2006/relationships/slide" Target="slides/slide4.xml"/><Relationship Id="rId82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font" Target="fonts/font27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DD4795-FD3B-7B78-C0BF-BECFB27CDD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36E57-96A9-9864-8E03-A8D002971A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36CA7-9822-4A09-8911-ACF4E6169C2D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8B7F2F-AEC6-32B5-3D4A-C2857E78AB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0259F-2415-0F98-0EEF-C91C15E982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44C90-012C-4DD3-90A4-B7A999813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04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9b92c54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129b92c545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77" name="Google Shape;177;g129b92c545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0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5743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1609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8378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5584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1060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454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9346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9112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9037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3690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6700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2921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7066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0691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5340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8033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632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1431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6702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7945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9849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0657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5833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Content Slide">
  <p:cSld name="J-PAL Conten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3"/>
          <p:cNvSpPr txBox="1">
            <a:spLocks noGrp="1"/>
          </p:cNvSpPr>
          <p:nvPr>
            <p:ph type="body" idx="1"/>
          </p:nvPr>
        </p:nvSpPr>
        <p:spPr>
          <a:xfrm>
            <a:off x="609600" y="1472183"/>
            <a:ext cx="10972800" cy="4709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63"/>
          <p:cNvSpPr txBox="1">
            <a:spLocks noGrp="1"/>
          </p:cNvSpPr>
          <p:nvPr>
            <p:ph type="title"/>
          </p:nvPr>
        </p:nvSpPr>
        <p:spPr>
          <a:xfrm>
            <a:off x="609600" y="195072"/>
            <a:ext cx="10972800" cy="115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3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3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67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667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667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667"/>
              <a:buNone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609600" y="185739"/>
            <a:ext cx="10972800" cy="115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609600" y="1457326"/>
            <a:ext cx="10972800" cy="471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Char char="•"/>
              <a:defRPr sz="2800">
                <a:latin typeface="Times"/>
                <a:ea typeface="Times"/>
                <a:cs typeface="Times"/>
                <a:sym typeface="Times"/>
              </a:defRPr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>
                <a:latin typeface="Times"/>
                <a:ea typeface="Times"/>
                <a:cs typeface="Times"/>
                <a:sym typeface="Times"/>
              </a:defRPr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>
                <a:latin typeface="Times"/>
                <a:ea typeface="Times"/>
                <a:cs typeface="Times"/>
                <a:sym typeface="Times"/>
              </a:defRPr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–"/>
              <a:defRPr>
                <a:latin typeface="Times"/>
                <a:ea typeface="Times"/>
                <a:cs typeface="Times"/>
                <a:sym typeface="Times"/>
              </a:defRPr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»"/>
              <a:defRPr>
                <a:latin typeface="Times"/>
                <a:ea typeface="Times"/>
                <a:cs typeface="Times"/>
                <a:sym typeface="Times"/>
              </a:defRPr>
            </a:lvl5pPr>
            <a:lvl6pPr marL="2743200" lvl="5" indent="-39795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67"/>
              <a:buChar char="•"/>
              <a:defRPr/>
            </a:lvl6pPr>
            <a:lvl7pPr marL="3200400" lvl="6" indent="-39795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667"/>
              <a:buChar char="•"/>
              <a:defRPr/>
            </a:lvl7pPr>
            <a:lvl8pPr marL="3657600" lvl="7" indent="-39795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667"/>
              <a:buChar char="•"/>
              <a:defRPr/>
            </a:lvl8pPr>
            <a:lvl9pPr marL="4114800" lvl="8" indent="-39795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667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J-PAL Intro Co-Branded Slide | Option 2">
  <p:cSld name="J-PAL Intro Co-Branded Slide | Option 2">
    <p:bg>
      <p:bgPr>
        <a:solidFill>
          <a:schemeClr val="lt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5"/>
          <p:cNvSpPr/>
          <p:nvPr/>
        </p:nvSpPr>
        <p:spPr>
          <a:xfrm>
            <a:off x="0" y="13878"/>
            <a:ext cx="12192000" cy="68510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" name="Google Shape;68;p75"/>
          <p:cNvSpPr txBox="1">
            <a:spLocks noGrp="1"/>
          </p:cNvSpPr>
          <p:nvPr>
            <p:ph type="ctrTitle"/>
          </p:nvPr>
        </p:nvSpPr>
        <p:spPr>
          <a:xfrm>
            <a:off x="842749" y="2553629"/>
            <a:ext cx="8638217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5"/>
          <p:cNvSpPr txBox="1">
            <a:spLocks noGrp="1"/>
          </p:cNvSpPr>
          <p:nvPr>
            <p:ph type="subTitle" idx="1"/>
          </p:nvPr>
        </p:nvSpPr>
        <p:spPr>
          <a:xfrm>
            <a:off x="846025" y="4406548"/>
            <a:ext cx="8638217" cy="1526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82828"/>
              </a:buClr>
              <a:buSzPts val="2200"/>
              <a:buNone/>
              <a:defRPr sz="2200">
                <a:solidFill>
                  <a:srgbClr val="282828"/>
                </a:solidFill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75"/>
          <p:cNvSpPr>
            <a:spLocks noGrp="1"/>
          </p:cNvSpPr>
          <p:nvPr>
            <p:ph type="pic" idx="2"/>
          </p:nvPr>
        </p:nvSpPr>
        <p:spPr>
          <a:xfrm>
            <a:off x="3751272" y="825215"/>
            <a:ext cx="2649531" cy="544513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75"/>
          <p:cNvSpPr>
            <a:spLocks noGrp="1"/>
          </p:cNvSpPr>
          <p:nvPr>
            <p:ph type="pic" idx="3"/>
          </p:nvPr>
        </p:nvSpPr>
        <p:spPr>
          <a:xfrm>
            <a:off x="854940" y="6014764"/>
            <a:ext cx="2649531" cy="54864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75"/>
          <p:cNvSpPr>
            <a:spLocks noGrp="1"/>
          </p:cNvSpPr>
          <p:nvPr>
            <p:ph type="pic" idx="4"/>
          </p:nvPr>
        </p:nvSpPr>
        <p:spPr>
          <a:xfrm>
            <a:off x="3837091" y="6014764"/>
            <a:ext cx="2649531" cy="54864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75"/>
          <p:cNvSpPr>
            <a:spLocks noGrp="1"/>
          </p:cNvSpPr>
          <p:nvPr>
            <p:ph type="pic" idx="5"/>
          </p:nvPr>
        </p:nvSpPr>
        <p:spPr>
          <a:xfrm>
            <a:off x="6831434" y="6014764"/>
            <a:ext cx="2649531" cy="548640"/>
          </a:xfrm>
          <a:prstGeom prst="rect">
            <a:avLst/>
          </a:prstGeom>
          <a:noFill/>
          <a:ln>
            <a:noFill/>
          </a:ln>
        </p:spPr>
      </p:sp>
      <p:pic>
        <p:nvPicPr>
          <p:cNvPr id="74" name="Google Shape;74;p75"/>
          <p:cNvPicPr preferRelativeResize="0"/>
          <p:nvPr/>
        </p:nvPicPr>
        <p:blipFill rotWithShape="1">
          <a:blip r:embed="rId2">
            <a:alphaModFix/>
          </a:blip>
          <a:srcRect l="71549" t="1" r="1063" b="-443"/>
          <a:stretch/>
        </p:blipFill>
        <p:spPr>
          <a:xfrm>
            <a:off x="9758363" y="-14698"/>
            <a:ext cx="2433637" cy="689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49" y="749755"/>
            <a:ext cx="2320127" cy="69737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7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Content Slide w/ citation">
  <p:cSld name="J-PAL Content Slide w/ cita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6"/>
          <p:cNvSpPr txBox="1">
            <a:spLocks noGrp="1"/>
          </p:cNvSpPr>
          <p:nvPr>
            <p:ph type="title"/>
          </p:nvPr>
        </p:nvSpPr>
        <p:spPr>
          <a:xfrm>
            <a:off x="609600" y="195072"/>
            <a:ext cx="10972800" cy="115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3200" b="0" u="none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6"/>
          <p:cNvSpPr txBox="1">
            <a:spLocks noGrp="1"/>
          </p:cNvSpPr>
          <p:nvPr>
            <p:ph type="body" idx="1"/>
          </p:nvPr>
        </p:nvSpPr>
        <p:spPr>
          <a:xfrm>
            <a:off x="609600" y="1472185"/>
            <a:ext cx="10972800" cy="412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>
                <a:solidFill>
                  <a:schemeClr val="dk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76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6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76"/>
          <p:cNvSpPr txBox="1">
            <a:spLocks noGrp="1"/>
          </p:cNvSpPr>
          <p:nvPr>
            <p:ph type="body" idx="2"/>
          </p:nvPr>
        </p:nvSpPr>
        <p:spPr>
          <a:xfrm>
            <a:off x="609600" y="5602148"/>
            <a:ext cx="10972800" cy="59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Content Slide w/ citation &amp; subtitle">
  <p:cSld name="J-PAL Content Slide w/ citation &amp; subtitl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7"/>
          <p:cNvSpPr txBox="1">
            <a:spLocks noGrp="1"/>
          </p:cNvSpPr>
          <p:nvPr>
            <p:ph type="title"/>
          </p:nvPr>
        </p:nvSpPr>
        <p:spPr>
          <a:xfrm>
            <a:off x="609599" y="195072"/>
            <a:ext cx="10972800" cy="115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3200" b="0" u="none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7"/>
          <p:cNvSpPr txBox="1">
            <a:spLocks noGrp="1"/>
          </p:cNvSpPr>
          <p:nvPr>
            <p:ph type="body" idx="1"/>
          </p:nvPr>
        </p:nvSpPr>
        <p:spPr>
          <a:xfrm>
            <a:off x="609600" y="2103120"/>
            <a:ext cx="10972800" cy="349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>
                <a:solidFill>
                  <a:schemeClr val="dk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77"/>
          <p:cNvSpPr txBox="1">
            <a:spLocks noGrp="1"/>
          </p:cNvSpPr>
          <p:nvPr>
            <p:ph type="body" idx="2"/>
          </p:nvPr>
        </p:nvSpPr>
        <p:spPr>
          <a:xfrm>
            <a:off x="609601" y="1471614"/>
            <a:ext cx="10972799" cy="63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77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7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77"/>
          <p:cNvSpPr txBox="1">
            <a:spLocks noGrp="1"/>
          </p:cNvSpPr>
          <p:nvPr>
            <p:ph type="body" idx="3"/>
          </p:nvPr>
        </p:nvSpPr>
        <p:spPr>
          <a:xfrm>
            <a:off x="609600" y="5602148"/>
            <a:ext cx="10972800" cy="59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Two Content Slide w/ citation">
  <p:cSld name="J-PAL Two Content Slide w/ cita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8"/>
          <p:cNvSpPr txBox="1">
            <a:spLocks noGrp="1"/>
          </p:cNvSpPr>
          <p:nvPr>
            <p:ph type="title"/>
          </p:nvPr>
        </p:nvSpPr>
        <p:spPr>
          <a:xfrm>
            <a:off x="609600" y="195072"/>
            <a:ext cx="10972800" cy="115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78"/>
          <p:cNvSpPr txBox="1">
            <a:spLocks noGrp="1"/>
          </p:cNvSpPr>
          <p:nvPr>
            <p:ph type="body" idx="1"/>
          </p:nvPr>
        </p:nvSpPr>
        <p:spPr>
          <a:xfrm>
            <a:off x="609600" y="1472185"/>
            <a:ext cx="5384800" cy="412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3" name="Google Shape;93;p78"/>
          <p:cNvSpPr txBox="1">
            <a:spLocks noGrp="1"/>
          </p:cNvSpPr>
          <p:nvPr>
            <p:ph type="body" idx="2"/>
          </p:nvPr>
        </p:nvSpPr>
        <p:spPr>
          <a:xfrm>
            <a:off x="6197600" y="1472185"/>
            <a:ext cx="5384800" cy="412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4" name="Google Shape;94;p78"/>
          <p:cNvSpPr txBox="1">
            <a:spLocks noGrp="1"/>
          </p:cNvSpPr>
          <p:nvPr>
            <p:ph type="body" idx="3"/>
          </p:nvPr>
        </p:nvSpPr>
        <p:spPr>
          <a:xfrm>
            <a:off x="609600" y="5602148"/>
            <a:ext cx="10972800" cy="59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78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8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Comparison Slide">
  <p:cSld name="J-PAL Comparison Slid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9"/>
          <p:cNvSpPr txBox="1">
            <a:spLocks noGrp="1"/>
          </p:cNvSpPr>
          <p:nvPr>
            <p:ph type="title"/>
          </p:nvPr>
        </p:nvSpPr>
        <p:spPr>
          <a:xfrm>
            <a:off x="609600" y="195071"/>
            <a:ext cx="10972800" cy="115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79"/>
          <p:cNvSpPr txBox="1">
            <a:spLocks noGrp="1"/>
          </p:cNvSpPr>
          <p:nvPr>
            <p:ph type="body" idx="1"/>
          </p:nvPr>
        </p:nvSpPr>
        <p:spPr>
          <a:xfrm>
            <a:off x="609600" y="1472185"/>
            <a:ext cx="5386917" cy="43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0" name="Google Shape;100;p79"/>
          <p:cNvSpPr txBox="1">
            <a:spLocks noGrp="1"/>
          </p:cNvSpPr>
          <p:nvPr>
            <p:ph type="body" idx="2"/>
          </p:nvPr>
        </p:nvSpPr>
        <p:spPr>
          <a:xfrm>
            <a:off x="609600" y="1911098"/>
            <a:ext cx="5386917" cy="427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1" name="Google Shape;101;p79"/>
          <p:cNvSpPr txBox="1">
            <a:spLocks noGrp="1"/>
          </p:cNvSpPr>
          <p:nvPr>
            <p:ph type="body" idx="3"/>
          </p:nvPr>
        </p:nvSpPr>
        <p:spPr>
          <a:xfrm>
            <a:off x="6193368" y="1472185"/>
            <a:ext cx="5389033" cy="43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2" name="Google Shape;102;p79"/>
          <p:cNvSpPr txBox="1">
            <a:spLocks noGrp="1"/>
          </p:cNvSpPr>
          <p:nvPr>
            <p:ph type="body" idx="4"/>
          </p:nvPr>
        </p:nvSpPr>
        <p:spPr>
          <a:xfrm>
            <a:off x="6193368" y="1911098"/>
            <a:ext cx="5389033" cy="427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3" name="Google Shape;103;p79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9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Image &amp; Caption w/ Content Left">
  <p:cSld name="J-PAL Image &amp; Caption w/ Content Lef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0"/>
          <p:cNvSpPr txBox="1">
            <a:spLocks noGrp="1"/>
          </p:cNvSpPr>
          <p:nvPr>
            <p:ph type="title"/>
          </p:nvPr>
        </p:nvSpPr>
        <p:spPr>
          <a:xfrm>
            <a:off x="609600" y="195072"/>
            <a:ext cx="10972800" cy="114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80"/>
          <p:cNvSpPr txBox="1">
            <a:spLocks noGrp="1"/>
          </p:cNvSpPr>
          <p:nvPr>
            <p:ph type="body" idx="1"/>
          </p:nvPr>
        </p:nvSpPr>
        <p:spPr>
          <a:xfrm>
            <a:off x="7776519" y="1474574"/>
            <a:ext cx="3805880" cy="34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8" name="Google Shape;108;p80"/>
          <p:cNvSpPr txBox="1">
            <a:spLocks noGrp="1"/>
          </p:cNvSpPr>
          <p:nvPr>
            <p:ph type="body" idx="2"/>
          </p:nvPr>
        </p:nvSpPr>
        <p:spPr>
          <a:xfrm>
            <a:off x="609598" y="1474574"/>
            <a:ext cx="6862765" cy="4651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9" name="Google Shape;109;p80"/>
          <p:cNvSpPr txBox="1">
            <a:spLocks noGrp="1"/>
          </p:cNvSpPr>
          <p:nvPr>
            <p:ph type="body" idx="3"/>
          </p:nvPr>
        </p:nvSpPr>
        <p:spPr>
          <a:xfrm>
            <a:off x="7776519" y="5129452"/>
            <a:ext cx="3805880" cy="99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i="1">
                <a:solidFill>
                  <a:schemeClr val="accent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0" name="Google Shape;110;p80"/>
          <p:cNvSpPr txBox="1">
            <a:spLocks noGrp="1"/>
          </p:cNvSpPr>
          <p:nvPr>
            <p:ph type="body" idx="4"/>
          </p:nvPr>
        </p:nvSpPr>
        <p:spPr>
          <a:xfrm>
            <a:off x="7776518" y="4931511"/>
            <a:ext cx="3805881" cy="1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75" rIns="0" bIns="18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979797"/>
              </a:buClr>
              <a:buSzPts val="700"/>
              <a:buNone/>
              <a:defRPr sz="700">
                <a:solidFill>
                  <a:srgbClr val="979797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80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80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Image &amp; Caption w/ Content Right">
  <p:cSld name="J-PAL Image &amp; Caption w/ Content Righ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1"/>
          <p:cNvSpPr txBox="1">
            <a:spLocks noGrp="1"/>
          </p:cNvSpPr>
          <p:nvPr>
            <p:ph type="title"/>
          </p:nvPr>
        </p:nvSpPr>
        <p:spPr>
          <a:xfrm>
            <a:off x="609599" y="195072"/>
            <a:ext cx="10972800" cy="11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81"/>
          <p:cNvSpPr txBox="1">
            <a:spLocks noGrp="1"/>
          </p:cNvSpPr>
          <p:nvPr>
            <p:ph type="body" idx="1"/>
          </p:nvPr>
        </p:nvSpPr>
        <p:spPr>
          <a:xfrm>
            <a:off x="4700588" y="1474574"/>
            <a:ext cx="6881813" cy="4651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6" name="Google Shape;116;p81"/>
          <p:cNvSpPr txBox="1">
            <a:spLocks noGrp="1"/>
          </p:cNvSpPr>
          <p:nvPr>
            <p:ph type="body" idx="2"/>
          </p:nvPr>
        </p:nvSpPr>
        <p:spPr>
          <a:xfrm>
            <a:off x="609601" y="1474574"/>
            <a:ext cx="3805881" cy="3456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7" name="Google Shape;117;p81"/>
          <p:cNvSpPr txBox="1">
            <a:spLocks noGrp="1"/>
          </p:cNvSpPr>
          <p:nvPr>
            <p:ph type="body" idx="3"/>
          </p:nvPr>
        </p:nvSpPr>
        <p:spPr>
          <a:xfrm>
            <a:off x="609601" y="5129452"/>
            <a:ext cx="3805881" cy="99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i="1">
                <a:solidFill>
                  <a:schemeClr val="accent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8" name="Google Shape;118;p81"/>
          <p:cNvSpPr txBox="1">
            <a:spLocks noGrp="1"/>
          </p:cNvSpPr>
          <p:nvPr>
            <p:ph type="body" idx="4"/>
          </p:nvPr>
        </p:nvSpPr>
        <p:spPr>
          <a:xfrm>
            <a:off x="609600" y="4931511"/>
            <a:ext cx="3805883" cy="1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75" rIns="0" bIns="18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979797"/>
              </a:buClr>
              <a:buSzPts val="700"/>
              <a:buNone/>
              <a:defRPr sz="700">
                <a:solidFill>
                  <a:srgbClr val="979797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81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81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Image w/ Content Left">
  <p:cSld name="J-PAL Image w/ Content Lef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2"/>
          <p:cNvSpPr txBox="1">
            <a:spLocks noGrp="1"/>
          </p:cNvSpPr>
          <p:nvPr>
            <p:ph type="title"/>
          </p:nvPr>
        </p:nvSpPr>
        <p:spPr>
          <a:xfrm>
            <a:off x="609600" y="195071"/>
            <a:ext cx="10972800" cy="115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82"/>
          <p:cNvSpPr txBox="1">
            <a:spLocks noGrp="1"/>
          </p:cNvSpPr>
          <p:nvPr>
            <p:ph type="body" idx="1"/>
          </p:nvPr>
        </p:nvSpPr>
        <p:spPr>
          <a:xfrm>
            <a:off x="7790687" y="1484903"/>
            <a:ext cx="3791711" cy="443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4" name="Google Shape;124;p82"/>
          <p:cNvSpPr txBox="1">
            <a:spLocks noGrp="1"/>
          </p:cNvSpPr>
          <p:nvPr>
            <p:ph type="body" idx="2"/>
          </p:nvPr>
        </p:nvSpPr>
        <p:spPr>
          <a:xfrm>
            <a:off x="609600" y="1484904"/>
            <a:ext cx="6862764" cy="463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5" name="Google Shape;125;p82"/>
          <p:cNvSpPr txBox="1">
            <a:spLocks noGrp="1"/>
          </p:cNvSpPr>
          <p:nvPr>
            <p:ph type="body" idx="3"/>
          </p:nvPr>
        </p:nvSpPr>
        <p:spPr>
          <a:xfrm>
            <a:off x="7790687" y="5924062"/>
            <a:ext cx="3791712" cy="1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18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979797"/>
              </a:buClr>
              <a:buSzPts val="700"/>
              <a:buNone/>
              <a:defRPr sz="700">
                <a:solidFill>
                  <a:srgbClr val="979797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82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82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J-PAL Intro Co-Branded Slide | Option 1" userDrawn="1">
  <p:cSld name="J-PAL Intro Co-Branded Slide | Option 1">
    <p:bg>
      <p:bgPr>
        <a:solidFill>
          <a:schemeClr val="lt2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4"/>
          <p:cNvSpPr/>
          <p:nvPr userDrawn="1"/>
        </p:nvSpPr>
        <p:spPr>
          <a:xfrm>
            <a:off x="-1" y="0"/>
            <a:ext cx="12235543" cy="6875529"/>
          </a:xfrm>
          <a:prstGeom prst="rect">
            <a:avLst/>
          </a:prstGeom>
          <a:solidFill>
            <a:srgbClr val="244A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74"/>
          <p:cNvSpPr txBox="1">
            <a:spLocks noGrp="1"/>
          </p:cNvSpPr>
          <p:nvPr>
            <p:ph type="ctrTitle"/>
          </p:nvPr>
        </p:nvSpPr>
        <p:spPr>
          <a:xfrm>
            <a:off x="1776891" y="864166"/>
            <a:ext cx="8638217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5400">
                <a:solidFill>
                  <a:schemeClr val="bg1"/>
                </a:solidFill>
                <a:latin typeface="Fira Sans Condensed Black" panose="020B0A030500000200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74"/>
          <p:cNvSpPr txBox="1">
            <a:spLocks noGrp="1"/>
          </p:cNvSpPr>
          <p:nvPr>
            <p:ph type="subTitle" idx="1" hasCustomPrompt="1"/>
          </p:nvPr>
        </p:nvSpPr>
        <p:spPr>
          <a:xfrm>
            <a:off x="1864927" y="4702639"/>
            <a:ext cx="8638217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82828"/>
              </a:buClr>
              <a:buSzPts val="2200"/>
              <a:buNone/>
              <a:defRPr sz="2600">
                <a:solidFill>
                  <a:schemeClr val="bg1"/>
                </a:solidFill>
                <a:latin typeface="Fira Sans Condensed Light" panose="020B0403050000020004" pitchFamily="34" charset="0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 dirty="0"/>
              <a:t>Class 3</a:t>
            </a:r>
          </a:p>
          <a:p>
            <a:endParaRPr lang="en-US" dirty="0"/>
          </a:p>
          <a:p>
            <a:r>
              <a:rPr lang="en-US" dirty="0"/>
              <a:t>EDUC 157: Educational Research and Evaluation</a:t>
            </a:r>
          </a:p>
          <a:p>
            <a:r>
              <a:rPr lang="en-US" dirty="0"/>
              <a:t>UCI School of Education</a:t>
            </a:r>
            <a:endParaRPr dirty="0"/>
          </a:p>
        </p:txBody>
      </p:sp>
      <p:sp>
        <p:nvSpPr>
          <p:cNvPr id="26" name="Google Shape;26;p7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8BACCC"/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Image w/ Content Right">
  <p:cSld name="J-PAL Image w/ Content Righ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3"/>
          <p:cNvSpPr txBox="1">
            <a:spLocks noGrp="1"/>
          </p:cNvSpPr>
          <p:nvPr>
            <p:ph type="title"/>
          </p:nvPr>
        </p:nvSpPr>
        <p:spPr>
          <a:xfrm>
            <a:off x="609600" y="195071"/>
            <a:ext cx="10972800" cy="116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83"/>
          <p:cNvSpPr txBox="1">
            <a:spLocks noGrp="1"/>
          </p:cNvSpPr>
          <p:nvPr>
            <p:ph type="body" idx="1"/>
          </p:nvPr>
        </p:nvSpPr>
        <p:spPr>
          <a:xfrm>
            <a:off x="609600" y="1474574"/>
            <a:ext cx="3791713" cy="444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1" name="Google Shape;131;p83"/>
          <p:cNvSpPr txBox="1">
            <a:spLocks noGrp="1"/>
          </p:cNvSpPr>
          <p:nvPr>
            <p:ph type="body" idx="2"/>
          </p:nvPr>
        </p:nvSpPr>
        <p:spPr>
          <a:xfrm>
            <a:off x="4700588" y="1474574"/>
            <a:ext cx="6881812" cy="464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2" name="Google Shape;132;p83"/>
          <p:cNvSpPr txBox="1">
            <a:spLocks noGrp="1"/>
          </p:cNvSpPr>
          <p:nvPr>
            <p:ph type="body" idx="3"/>
          </p:nvPr>
        </p:nvSpPr>
        <p:spPr>
          <a:xfrm>
            <a:off x="609599" y="5924062"/>
            <a:ext cx="3791715" cy="1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18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979797"/>
              </a:buClr>
              <a:buSzPts val="700"/>
              <a:buNone/>
              <a:defRPr sz="700">
                <a:solidFill>
                  <a:srgbClr val="979797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83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83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Two Content Slide w/ Images">
  <p:cSld name="J-PAL Two Content Slide w/ Image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4"/>
          <p:cNvSpPr txBox="1">
            <a:spLocks noGrp="1"/>
          </p:cNvSpPr>
          <p:nvPr>
            <p:ph type="title"/>
          </p:nvPr>
        </p:nvSpPr>
        <p:spPr>
          <a:xfrm>
            <a:off x="609600" y="195072"/>
            <a:ext cx="10972800" cy="11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84"/>
          <p:cNvSpPr txBox="1">
            <a:spLocks noGrp="1"/>
          </p:cNvSpPr>
          <p:nvPr>
            <p:ph type="body" idx="1"/>
          </p:nvPr>
        </p:nvSpPr>
        <p:spPr>
          <a:xfrm>
            <a:off x="609600" y="4608576"/>
            <a:ext cx="5330456" cy="151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8" name="Google Shape;138;p84"/>
          <p:cNvSpPr txBox="1">
            <a:spLocks noGrp="1"/>
          </p:cNvSpPr>
          <p:nvPr>
            <p:ph type="body" idx="2"/>
          </p:nvPr>
        </p:nvSpPr>
        <p:spPr>
          <a:xfrm>
            <a:off x="6251944" y="4608576"/>
            <a:ext cx="5330456" cy="151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9" name="Google Shape;139;p84"/>
          <p:cNvSpPr txBox="1">
            <a:spLocks noGrp="1"/>
          </p:cNvSpPr>
          <p:nvPr>
            <p:ph type="body" idx="3"/>
          </p:nvPr>
        </p:nvSpPr>
        <p:spPr>
          <a:xfrm>
            <a:off x="609600" y="1487924"/>
            <a:ext cx="5330456" cy="2863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40" name="Google Shape;140;p84"/>
          <p:cNvSpPr txBox="1">
            <a:spLocks noGrp="1"/>
          </p:cNvSpPr>
          <p:nvPr>
            <p:ph type="body" idx="4"/>
          </p:nvPr>
        </p:nvSpPr>
        <p:spPr>
          <a:xfrm>
            <a:off x="6251944" y="1487924"/>
            <a:ext cx="5330456" cy="2863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41" name="Google Shape;141;p84"/>
          <p:cNvSpPr txBox="1">
            <a:spLocks noGrp="1"/>
          </p:cNvSpPr>
          <p:nvPr>
            <p:ph type="body" idx="5"/>
          </p:nvPr>
        </p:nvSpPr>
        <p:spPr>
          <a:xfrm>
            <a:off x="609600" y="4351058"/>
            <a:ext cx="5330457" cy="1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18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979797"/>
              </a:buClr>
              <a:buSzPts val="700"/>
              <a:buNone/>
              <a:defRPr sz="700">
                <a:solidFill>
                  <a:srgbClr val="979797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84"/>
          <p:cNvSpPr txBox="1">
            <a:spLocks noGrp="1"/>
          </p:cNvSpPr>
          <p:nvPr>
            <p:ph type="body" idx="6"/>
          </p:nvPr>
        </p:nvSpPr>
        <p:spPr>
          <a:xfrm>
            <a:off x="6251945" y="4351058"/>
            <a:ext cx="5330457" cy="1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18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979797"/>
              </a:buClr>
              <a:buSzPts val="700"/>
              <a:buNone/>
              <a:defRPr sz="700">
                <a:solidFill>
                  <a:srgbClr val="979797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84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84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Full Bleed Image Slide">
  <p:cSld name="J-PAL Full Bleed Image Slid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5"/>
          <p:cNvSpPr>
            <a:spLocks noGrp="1"/>
          </p:cNvSpPr>
          <p:nvPr>
            <p:ph type="pic" idx="2"/>
          </p:nvPr>
        </p:nvSpPr>
        <p:spPr>
          <a:xfrm>
            <a:off x="0" y="-129"/>
            <a:ext cx="12192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7" name="Google Shape;147;p85"/>
          <p:cNvPicPr preferRelativeResize="0"/>
          <p:nvPr/>
        </p:nvPicPr>
        <p:blipFill rotWithShape="1">
          <a:blip r:embed="rId2">
            <a:alphaModFix amt="70000"/>
          </a:blip>
          <a:srcRect l="71406" r="1630"/>
          <a:stretch/>
        </p:blipFill>
        <p:spPr>
          <a:xfrm>
            <a:off x="9277627" y="4733"/>
            <a:ext cx="29143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85"/>
          <p:cNvSpPr txBox="1">
            <a:spLocks noGrp="1"/>
          </p:cNvSpPr>
          <p:nvPr>
            <p:ph type="body" idx="1"/>
          </p:nvPr>
        </p:nvSpPr>
        <p:spPr>
          <a:xfrm>
            <a:off x="316992" y="6567964"/>
            <a:ext cx="5330457" cy="1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18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sz="7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8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Figure/Graph/Infographic">
  <p:cSld name="J-PAL Figure/Graph/Infographic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6"/>
          <p:cNvSpPr txBox="1">
            <a:spLocks noGrp="1"/>
          </p:cNvSpPr>
          <p:nvPr>
            <p:ph type="title"/>
          </p:nvPr>
        </p:nvSpPr>
        <p:spPr>
          <a:xfrm>
            <a:off x="609600" y="185739"/>
            <a:ext cx="10972800" cy="115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86"/>
          <p:cNvSpPr txBox="1">
            <a:spLocks noGrp="1"/>
          </p:cNvSpPr>
          <p:nvPr>
            <p:ph type="body" idx="1"/>
          </p:nvPr>
        </p:nvSpPr>
        <p:spPr>
          <a:xfrm>
            <a:off x="609600" y="1573213"/>
            <a:ext cx="10972800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8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 txBox="1">
            <a:spLocks noGrp="1"/>
          </p:cNvSpPr>
          <p:nvPr>
            <p:ph type="title"/>
          </p:nvPr>
        </p:nvSpPr>
        <p:spPr>
          <a:xfrm>
            <a:off x="734095" y="503599"/>
            <a:ext cx="10723812" cy="574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33" b="0" i="0">
                <a:solidFill>
                  <a:srgbClr val="009A9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70" lvl="0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219140" lvl="1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828709" lvl="2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438278" lvl="3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047848" lvl="4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657418" lvl="5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266987" lvl="6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4876557" lvl="7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486126" lvl="8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70" lvl="0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219140" lvl="1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828709" lvl="2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438278" lvl="3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047848" lvl="4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657418" lvl="5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266987" lvl="6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4876557" lvl="7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486126" lvl="8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44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6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8778240" y="6377942"/>
            <a:ext cx="28041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12677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F09AE9-020F-38D4-DEAA-104B51B97674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BA5ACE-9FA2-7AD0-81A4-4E01CA7BDCB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86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1"/>
            <a:ext cx="12192000" cy="1205949"/>
          </a:xfrm>
          <a:prstGeom prst="rect">
            <a:avLst/>
          </a:prstGeom>
          <a:solidFill>
            <a:srgbClr val="004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184401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9753600" y="6340476"/>
            <a:ext cx="1828800" cy="365125"/>
          </a:xfrm>
          <a:prstGeom prst="rect">
            <a:avLst/>
          </a:prstGeom>
        </p:spPr>
        <p:txBody>
          <a:bodyPr/>
          <a:lstStyle/>
          <a:p>
            <a:pPr algn="ctr"/>
            <a:fld id="{B6F15528-21DE-4FAA-801E-634DDDAF4B2B}" type="slidenum">
              <a:rPr lang="en-US" smtClean="0">
                <a:solidFill>
                  <a:schemeClr val="tx1"/>
                </a:solidFill>
                <a:latin typeface="Franklin Gothic Book" panose="020B0503020102020204" pitchFamily="34" charset="0"/>
                <a:cs typeface="Franklin Gothic Book"/>
              </a:rPr>
              <a:pPr algn="ctr"/>
              <a:t>‹#›</a:t>
            </a:fld>
            <a:endParaRPr lang="en-US" dirty="0">
              <a:solidFill>
                <a:schemeClr val="tx1"/>
              </a:solidFill>
              <a:latin typeface="Franklin Gothic Book" panose="020B0503020102020204" pitchFamily="34" charset="0"/>
              <a:cs typeface="Franklin Gothic Book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713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J-PAL Intro Co-Branded Slide | Option 1" preserve="1" userDrawn="1">
  <p:cSld name="1_J-PAL Intro Co-Branded Slide | Option 1">
    <p:bg>
      <p:bgRef idx="1001">
        <a:schemeClr val="bg1"/>
      </p:bgRef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4"/>
          <p:cNvSpPr/>
          <p:nvPr userDrawn="1"/>
        </p:nvSpPr>
        <p:spPr>
          <a:xfrm>
            <a:off x="-1" y="0"/>
            <a:ext cx="12235543" cy="1240971"/>
          </a:xfrm>
          <a:prstGeom prst="rect">
            <a:avLst/>
          </a:prstGeom>
          <a:solidFill>
            <a:srgbClr val="244A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74"/>
          <p:cNvSpPr txBox="1">
            <a:spLocks noGrp="1"/>
          </p:cNvSpPr>
          <p:nvPr>
            <p:ph type="ctrTitle"/>
          </p:nvPr>
        </p:nvSpPr>
        <p:spPr>
          <a:xfrm>
            <a:off x="-1" y="-104503"/>
            <a:ext cx="12192001" cy="124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5400" b="1">
                <a:solidFill>
                  <a:schemeClr val="bg1"/>
                </a:solidFill>
                <a:latin typeface="Fira Sans Condensed" panose="020B05030500000200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74"/>
          <p:cNvSpPr txBox="1">
            <a:spLocks noGrp="1"/>
          </p:cNvSpPr>
          <p:nvPr>
            <p:ph type="subTitle" idx="1" hasCustomPrompt="1"/>
          </p:nvPr>
        </p:nvSpPr>
        <p:spPr>
          <a:xfrm>
            <a:off x="1864927" y="1497874"/>
            <a:ext cx="8638217" cy="4957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82828"/>
              </a:buClr>
              <a:buSzPts val="2200"/>
              <a:buNone/>
              <a:defRPr sz="2600">
                <a:solidFill>
                  <a:schemeClr val="bg1"/>
                </a:solidFill>
                <a:latin typeface="Fira Sans Condensed Light" panose="020B0403050000020004" pitchFamily="34" charset="0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 dirty="0"/>
              <a:t>Class 3</a:t>
            </a:r>
          </a:p>
          <a:p>
            <a:endParaRPr lang="en-US" dirty="0"/>
          </a:p>
          <a:p>
            <a:r>
              <a:rPr lang="en-US" dirty="0"/>
              <a:t>EDUC 157: Educational Research and Evaluation</a:t>
            </a:r>
          </a:p>
          <a:p>
            <a:r>
              <a:rPr lang="en-US" dirty="0"/>
              <a:t>UCI School of Education</a:t>
            </a:r>
            <a:endParaRPr dirty="0"/>
          </a:p>
        </p:txBody>
      </p:sp>
      <p:sp>
        <p:nvSpPr>
          <p:cNvPr id="26" name="Google Shape;26;p7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8BACCC"/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56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Section Divider | Option 2">
  <p:cSld name="J-PAL Section Divider | Option 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6"/>
          <p:cNvSpPr/>
          <p:nvPr/>
        </p:nvSpPr>
        <p:spPr>
          <a:xfrm>
            <a:off x="0" y="0"/>
            <a:ext cx="12192000" cy="6864938"/>
          </a:xfrm>
          <a:prstGeom prst="rect">
            <a:avLst/>
          </a:prstGeom>
          <a:solidFill>
            <a:srgbClr val="DBAC4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6"/>
          <p:cNvSpPr txBox="1">
            <a:spLocks noGrp="1"/>
          </p:cNvSpPr>
          <p:nvPr>
            <p:ph type="body" idx="1"/>
          </p:nvPr>
        </p:nvSpPr>
        <p:spPr>
          <a:xfrm>
            <a:off x="1894114" y="452437"/>
            <a:ext cx="8607272" cy="595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25400" lvl="0" indent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  <a:defRPr sz="7200" b="1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Fira Sans Condensed" panose="020B0503050000020004" pitchFamily="34" charset="0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bg1">
                    <a:lumMod val="50000"/>
                  </a:schemeClr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J-PAL Intro Co-Branded Slide | Option 1" preserve="1" userDrawn="1">
  <p:cSld name="1_J-PAL Intro Co-Branded Slide | Option 1">
    <p:bg>
      <p:bgRef idx="1001">
        <a:schemeClr val="bg1"/>
      </p:bgRef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4"/>
          <p:cNvSpPr/>
          <p:nvPr userDrawn="1"/>
        </p:nvSpPr>
        <p:spPr>
          <a:xfrm>
            <a:off x="-1" y="0"/>
            <a:ext cx="12235543" cy="1240971"/>
          </a:xfrm>
          <a:prstGeom prst="rect">
            <a:avLst/>
          </a:prstGeom>
          <a:solidFill>
            <a:srgbClr val="DBAC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74"/>
          <p:cNvSpPr txBox="1">
            <a:spLocks noGrp="1"/>
          </p:cNvSpPr>
          <p:nvPr>
            <p:ph type="ctrTitle"/>
          </p:nvPr>
        </p:nvSpPr>
        <p:spPr>
          <a:xfrm>
            <a:off x="-1" y="-104503"/>
            <a:ext cx="12192001" cy="124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5400" b="1">
                <a:solidFill>
                  <a:schemeClr val="bg1"/>
                </a:solidFill>
                <a:latin typeface="Fira Sans Condensed" panose="020B05030500000200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74"/>
          <p:cNvSpPr txBox="1">
            <a:spLocks noGrp="1"/>
          </p:cNvSpPr>
          <p:nvPr>
            <p:ph type="subTitle" idx="1" hasCustomPrompt="1"/>
          </p:nvPr>
        </p:nvSpPr>
        <p:spPr>
          <a:xfrm>
            <a:off x="1864927" y="1497874"/>
            <a:ext cx="8638217" cy="4957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82828"/>
              </a:buClr>
              <a:buSzPts val="2200"/>
              <a:buNone/>
              <a:defRPr sz="2600">
                <a:solidFill>
                  <a:schemeClr val="bg1"/>
                </a:solidFill>
                <a:latin typeface="Fira Sans Condensed Light" panose="020B0403050000020004" pitchFamily="34" charset="0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 dirty="0"/>
              <a:t>Class 3</a:t>
            </a:r>
          </a:p>
          <a:p>
            <a:endParaRPr lang="en-US" dirty="0"/>
          </a:p>
          <a:p>
            <a:r>
              <a:rPr lang="en-US" dirty="0"/>
              <a:t>EDUC 157: Educational Research and Evaluation</a:t>
            </a:r>
          </a:p>
          <a:p>
            <a:r>
              <a:rPr lang="en-US" dirty="0"/>
              <a:t>UCI School of Education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5006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Section Divider | Option 2" preserve="1">
  <p:cSld name="1_J-PAL Section Divider | Option 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6"/>
          <p:cNvSpPr/>
          <p:nvPr/>
        </p:nvSpPr>
        <p:spPr>
          <a:xfrm>
            <a:off x="0" y="0"/>
            <a:ext cx="12192000" cy="6864938"/>
          </a:xfrm>
          <a:prstGeom prst="rect">
            <a:avLst/>
          </a:prstGeom>
          <a:solidFill>
            <a:srgbClr val="A93E3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6"/>
          <p:cNvSpPr txBox="1">
            <a:spLocks noGrp="1"/>
          </p:cNvSpPr>
          <p:nvPr>
            <p:ph type="body" idx="1"/>
          </p:nvPr>
        </p:nvSpPr>
        <p:spPr>
          <a:xfrm>
            <a:off x="1894114" y="452437"/>
            <a:ext cx="8607272" cy="595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25400" lvl="0" indent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  <a:defRPr sz="7200" b="1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Fira Sans Condensed" panose="020B0503050000020004" pitchFamily="34" charset="0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bg1">
                    <a:lumMod val="50000"/>
                  </a:schemeClr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64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J-PAL Intro Co-Branded Slide | Option 1" preserve="1" userDrawn="1">
  <p:cSld name="1_J-PAL Intro Co-Branded Slide | Option 1">
    <p:bg>
      <p:bgRef idx="1001">
        <a:schemeClr val="bg1"/>
      </p:bgRef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4"/>
          <p:cNvSpPr/>
          <p:nvPr userDrawn="1"/>
        </p:nvSpPr>
        <p:spPr>
          <a:xfrm>
            <a:off x="-1" y="0"/>
            <a:ext cx="12235543" cy="1240971"/>
          </a:xfrm>
          <a:prstGeom prst="rect">
            <a:avLst/>
          </a:prstGeom>
          <a:solidFill>
            <a:srgbClr val="A93E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74"/>
          <p:cNvSpPr txBox="1">
            <a:spLocks noGrp="1"/>
          </p:cNvSpPr>
          <p:nvPr>
            <p:ph type="ctrTitle"/>
          </p:nvPr>
        </p:nvSpPr>
        <p:spPr>
          <a:xfrm>
            <a:off x="-1" y="-104503"/>
            <a:ext cx="12192001" cy="124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5400" b="1">
                <a:solidFill>
                  <a:schemeClr val="bg1"/>
                </a:solidFill>
                <a:latin typeface="Fira Sans Condensed" panose="020B05030500000200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74"/>
          <p:cNvSpPr txBox="1">
            <a:spLocks noGrp="1"/>
          </p:cNvSpPr>
          <p:nvPr>
            <p:ph type="subTitle" idx="1" hasCustomPrompt="1"/>
          </p:nvPr>
        </p:nvSpPr>
        <p:spPr>
          <a:xfrm>
            <a:off x="1864927" y="1497874"/>
            <a:ext cx="8638217" cy="4957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82828"/>
              </a:buClr>
              <a:buSzPts val="2200"/>
              <a:buNone/>
              <a:defRPr sz="2600">
                <a:solidFill>
                  <a:schemeClr val="bg1"/>
                </a:solidFill>
                <a:latin typeface="Fira Sans Condensed Light" panose="020B0403050000020004" pitchFamily="34" charset="0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 dirty="0"/>
              <a:t>Class 3</a:t>
            </a:r>
          </a:p>
          <a:p>
            <a:endParaRPr lang="en-US" dirty="0"/>
          </a:p>
          <a:p>
            <a:r>
              <a:rPr lang="en-US" dirty="0"/>
              <a:t>EDUC 157: Educational Research and Evaluation</a:t>
            </a:r>
          </a:p>
          <a:p>
            <a:r>
              <a:rPr lang="en-US" dirty="0"/>
              <a:t>UCI School of Education</a:t>
            </a:r>
            <a:endParaRPr dirty="0"/>
          </a:p>
        </p:txBody>
      </p:sp>
      <p:sp>
        <p:nvSpPr>
          <p:cNvPr id="26" name="Google Shape;26;p7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8BACCC"/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2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Section Divider | Option 2" preserve="1">
  <p:cSld name="1_J-PAL Section Divider | Option 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6"/>
          <p:cNvSpPr/>
          <p:nvPr/>
        </p:nvSpPr>
        <p:spPr>
          <a:xfrm>
            <a:off x="0" y="0"/>
            <a:ext cx="12192000" cy="6864938"/>
          </a:xfrm>
          <a:prstGeom prst="rect">
            <a:avLst/>
          </a:prstGeom>
          <a:solidFill>
            <a:srgbClr val="6C9FB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6"/>
          <p:cNvSpPr txBox="1">
            <a:spLocks noGrp="1"/>
          </p:cNvSpPr>
          <p:nvPr>
            <p:ph type="body" idx="1"/>
          </p:nvPr>
        </p:nvSpPr>
        <p:spPr>
          <a:xfrm>
            <a:off x="1894114" y="452437"/>
            <a:ext cx="8607272" cy="595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25400" lvl="0" indent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  <a:defRPr sz="7200" b="1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Fira Sans Condensed" panose="020B0503050000020004" pitchFamily="34" charset="0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bg1">
                    <a:lumMod val="50000"/>
                  </a:schemeClr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24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J-PAL Intro Co-Branded Slide | Option 1" preserve="1" userDrawn="1">
  <p:cSld name="1_J-PAL Intro Co-Branded Slide | Option 1">
    <p:bg>
      <p:bgRef idx="1001">
        <a:schemeClr val="bg1"/>
      </p:bgRef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4"/>
          <p:cNvSpPr/>
          <p:nvPr userDrawn="1"/>
        </p:nvSpPr>
        <p:spPr>
          <a:xfrm>
            <a:off x="-1" y="0"/>
            <a:ext cx="12235543" cy="1240971"/>
          </a:xfrm>
          <a:prstGeom prst="rect">
            <a:avLst/>
          </a:prstGeom>
          <a:solidFill>
            <a:srgbClr val="6C9F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74"/>
          <p:cNvSpPr txBox="1">
            <a:spLocks noGrp="1"/>
          </p:cNvSpPr>
          <p:nvPr>
            <p:ph type="ctrTitle"/>
          </p:nvPr>
        </p:nvSpPr>
        <p:spPr>
          <a:xfrm>
            <a:off x="-1" y="-104503"/>
            <a:ext cx="12192001" cy="124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5400" b="1">
                <a:solidFill>
                  <a:schemeClr val="bg1"/>
                </a:solidFill>
                <a:latin typeface="Fira Sans Condensed" panose="020B05030500000200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74"/>
          <p:cNvSpPr txBox="1">
            <a:spLocks noGrp="1"/>
          </p:cNvSpPr>
          <p:nvPr>
            <p:ph type="subTitle" idx="1" hasCustomPrompt="1"/>
          </p:nvPr>
        </p:nvSpPr>
        <p:spPr>
          <a:xfrm>
            <a:off x="1864927" y="1497874"/>
            <a:ext cx="8638217" cy="4957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82828"/>
              </a:buClr>
              <a:buSzPts val="2200"/>
              <a:buNone/>
              <a:defRPr sz="2600">
                <a:solidFill>
                  <a:schemeClr val="bg1"/>
                </a:solidFill>
                <a:latin typeface="Fira Sans Condensed Light" panose="020B0403050000020004" pitchFamily="34" charset="0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 dirty="0"/>
              <a:t>Class 3</a:t>
            </a:r>
          </a:p>
          <a:p>
            <a:endParaRPr lang="en-US" dirty="0"/>
          </a:p>
          <a:p>
            <a:r>
              <a:rPr lang="en-US" dirty="0"/>
              <a:t>EDUC 157: Educational Research and Evaluation</a:t>
            </a:r>
          </a:p>
          <a:p>
            <a:r>
              <a:rPr lang="en-US" dirty="0"/>
              <a:t>UCI School of Education</a:t>
            </a:r>
            <a:endParaRPr dirty="0"/>
          </a:p>
        </p:txBody>
      </p:sp>
      <p:sp>
        <p:nvSpPr>
          <p:cNvPr id="26" name="Google Shape;26;p7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8BACCC"/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699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2"/>
          <p:cNvSpPr txBox="1">
            <a:spLocks noGrp="1"/>
          </p:cNvSpPr>
          <p:nvPr>
            <p:ph type="title"/>
          </p:nvPr>
        </p:nvSpPr>
        <p:spPr>
          <a:xfrm>
            <a:off x="609600" y="185739"/>
            <a:ext cx="10972800" cy="115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2"/>
          <p:cNvSpPr txBox="1">
            <a:spLocks noGrp="1"/>
          </p:cNvSpPr>
          <p:nvPr>
            <p:ph type="body" idx="1"/>
          </p:nvPr>
        </p:nvSpPr>
        <p:spPr>
          <a:xfrm>
            <a:off x="609600" y="1457326"/>
            <a:ext cx="10972800" cy="471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9795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62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small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62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51" r:id="rId4"/>
    <p:sldLayoutId id="2147483675" r:id="rId5"/>
    <p:sldLayoutId id="2147483672" r:id="rId6"/>
    <p:sldLayoutId id="2147483676" r:id="rId7"/>
    <p:sldLayoutId id="2147483673" r:id="rId8"/>
    <p:sldLayoutId id="2147483677" r:id="rId9"/>
    <p:sldLayoutId id="2147483654" r:id="rId10"/>
    <p:sldLayoutId id="2147483655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8" r:id="rId24"/>
    <p:sldLayoutId id="2147483679" r:id="rId25"/>
    <p:sldLayoutId id="2147483680" r:id="rId26"/>
    <p:sldLayoutId id="2147483681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9b92c5457_0_0"/>
          <p:cNvSpPr txBox="1">
            <a:spLocks noGrp="1"/>
          </p:cNvSpPr>
          <p:nvPr>
            <p:ph type="ctrTitle"/>
          </p:nvPr>
        </p:nvSpPr>
        <p:spPr>
          <a:xfrm>
            <a:off x="398834" y="1212548"/>
            <a:ext cx="11692647" cy="234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8800" dirty="0"/>
              <a:t>Discrete outcomes and regression adjustment</a:t>
            </a:r>
            <a:endParaRPr sz="8800" dirty="0"/>
          </a:p>
        </p:txBody>
      </p:sp>
      <p:sp>
        <p:nvSpPr>
          <p:cNvPr id="180" name="Google Shape;180;g129b92c5457_0_0"/>
          <p:cNvSpPr txBox="1">
            <a:spLocks noGrp="1"/>
          </p:cNvSpPr>
          <p:nvPr>
            <p:ph type="subTitle" idx="1"/>
          </p:nvPr>
        </p:nvSpPr>
        <p:spPr>
          <a:xfrm>
            <a:off x="2073933" y="4769152"/>
            <a:ext cx="8638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r>
              <a:rPr lang="en-US" b="1" dirty="0">
                <a:latin typeface="Fira Sans Condensed Black" panose="020B0A03050000020004" pitchFamily="34" charset="0"/>
              </a:rPr>
              <a:t>Class 4</a:t>
            </a:r>
          </a:p>
          <a:p>
            <a:pPr marL="0" lvl="0" indent="0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endParaRPr lang="en-US" sz="1100" b="1" dirty="0"/>
          </a:p>
          <a:p>
            <a:pPr marL="0" lvl="0" indent="0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r>
              <a:rPr lang="en-US" dirty="0"/>
              <a:t>EDUC 265: Applied Regression Analysis</a:t>
            </a:r>
          </a:p>
          <a:p>
            <a:pPr marL="0" lvl="0" indent="0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r>
              <a:rPr lang="en-US" dirty="0"/>
              <a:t>UCI School of Education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probability models (LPMs)</a:t>
            </a:r>
          </a:p>
        </p:txBody>
      </p:sp>
      <p:sp>
        <p:nvSpPr>
          <p:cNvPr id="15" name="Google Shape;872;g24510cd52a3_0_867">
            <a:extLst>
              <a:ext uri="{FF2B5EF4-FFF2-40B4-BE49-F238E27FC236}">
                <a16:creationId xmlns:a16="http://schemas.microsoft.com/office/drawing/2014/main" id="{72821635-39F4-9247-9382-29CE5F20638E}"/>
              </a:ext>
            </a:extLst>
          </p:cNvPr>
          <p:cNvSpPr/>
          <p:nvPr/>
        </p:nvSpPr>
        <p:spPr>
          <a:xfrm>
            <a:off x="1635479" y="1529255"/>
            <a:ext cx="8921041" cy="754909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You now know OLS, how to find the “</a:t>
            </a:r>
            <a:r>
              <a:rPr lang="en-US" sz="2400" b="1" dirty="0" err="1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mathy</a:t>
            </a: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 parts” of that straight line, and how to interpret the math </a:t>
            </a:r>
            <a:endParaRPr sz="24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AB44C7-3FAA-CFE4-A187-6C4F869CF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848" y="2447799"/>
            <a:ext cx="5024301" cy="41478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182DCA-40CC-F767-AD20-4CF211D52311}"/>
              </a:ext>
            </a:extLst>
          </p:cNvPr>
          <p:cNvSpPr/>
          <p:nvPr/>
        </p:nvSpPr>
        <p:spPr>
          <a:xfrm>
            <a:off x="4535965" y="4752177"/>
            <a:ext cx="1090072" cy="30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8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OLS / LPMs are great, but can be limited</a:t>
            </a:r>
          </a:p>
        </p:txBody>
      </p:sp>
      <p:sp>
        <p:nvSpPr>
          <p:cNvPr id="3" name="Google Shape;872;g24510cd52a3_0_867">
            <a:extLst>
              <a:ext uri="{FF2B5EF4-FFF2-40B4-BE49-F238E27FC236}">
                <a16:creationId xmlns:a16="http://schemas.microsoft.com/office/drawing/2014/main" id="{72821635-39F4-9247-9382-29CE5F20638E}"/>
              </a:ext>
            </a:extLst>
          </p:cNvPr>
          <p:cNvSpPr/>
          <p:nvPr/>
        </p:nvSpPr>
        <p:spPr>
          <a:xfrm>
            <a:off x="1635479" y="5691352"/>
            <a:ext cx="3193273" cy="754909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Produce probabilities outside [0,1]</a:t>
            </a:r>
            <a:endParaRPr sz="24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872;g24510cd52a3_0_867">
            <a:extLst>
              <a:ext uri="{FF2B5EF4-FFF2-40B4-BE49-F238E27FC236}">
                <a16:creationId xmlns:a16="http://schemas.microsoft.com/office/drawing/2014/main" id="{700907AF-0570-21D0-4154-AECDA0A27D53}"/>
              </a:ext>
            </a:extLst>
          </p:cNvPr>
          <p:cNvSpPr/>
          <p:nvPr/>
        </p:nvSpPr>
        <p:spPr>
          <a:xfrm>
            <a:off x="7991235" y="5691352"/>
            <a:ext cx="3193272" cy="754909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Assume a linear relationship in the tails</a:t>
            </a:r>
            <a:endParaRPr sz="24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8A2FBC-C8C7-FE3B-E4FA-C89F43325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252" y="1554029"/>
            <a:ext cx="5049493" cy="404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1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Non-linear regression to the rescue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BC6CB-4029-BCA3-06F5-535495D0A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667" y="1463964"/>
            <a:ext cx="8359495" cy="506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98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flavors of generalized linear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B6A894-CF54-3FED-6D67-EA5E52FD5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163" y="1587313"/>
            <a:ext cx="8306610" cy="504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27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82ACBBD-8D44-8AFA-481B-25FC7F9D3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931" y="1436037"/>
            <a:ext cx="8649145" cy="525807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logit link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189744-1433-12D1-F8E8-31B1662124AA}"/>
                  </a:ext>
                </a:extLst>
              </p:cNvPr>
              <p:cNvSpPr txBox="1"/>
              <p:nvPr/>
            </p:nvSpPr>
            <p:spPr>
              <a:xfrm>
                <a:off x="7191646" y="3467970"/>
                <a:ext cx="3283527" cy="1830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𝑙𝑜𝑔𝑖𝑠𝑡𝑖𝑐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𝑖𝑛𝑑𝑒𝑥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𝑖𝑛𝑑𝑒𝑥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189744-1433-12D1-F8E8-31B16621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646" y="3467970"/>
                <a:ext cx="3283527" cy="18300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957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Coefficients still min. the sum of residuals</a:t>
            </a:r>
            <a:r>
              <a:rPr lang="en-US" baseline="30000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09035-258E-FCF1-52F5-34CB0CB20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199" y="1322714"/>
            <a:ext cx="6637179" cy="5438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56D9A-D855-7929-B5F7-566829F4F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805" y="3588326"/>
            <a:ext cx="3050380" cy="160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04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Congrats, you just predicted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189744-1433-12D1-F8E8-31B1662124AA}"/>
                  </a:ext>
                </a:extLst>
              </p:cNvPr>
              <p:cNvSpPr txBox="1"/>
              <p:nvPr/>
            </p:nvSpPr>
            <p:spPr>
              <a:xfrm>
                <a:off x="7191646" y="3467970"/>
                <a:ext cx="3283527" cy="9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189744-1433-12D1-F8E8-31B166212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646" y="3467970"/>
                <a:ext cx="3283527" cy="974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909DEEF-F44A-6150-08E2-C32FB90AD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09" y="1273767"/>
            <a:ext cx="6769448" cy="5435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172E68-DB7E-7852-FD49-0D7093D61A1E}"/>
                  </a:ext>
                </a:extLst>
              </p:cNvPr>
              <p:cNvSpPr txBox="1"/>
              <p:nvPr/>
            </p:nvSpPr>
            <p:spPr>
              <a:xfrm>
                <a:off x="7451577" y="4535256"/>
                <a:ext cx="3283527" cy="9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 …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172E68-DB7E-7852-FD49-0D7093D61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577" y="4535256"/>
                <a:ext cx="3283527" cy="9745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415CB9B-E526-ECC6-60A8-62F9498F4930}"/>
              </a:ext>
            </a:extLst>
          </p:cNvPr>
          <p:cNvSpPr txBox="1"/>
          <p:nvPr/>
        </p:nvSpPr>
        <p:spPr>
          <a:xfrm>
            <a:off x="8211367" y="3341598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 Condensed" panose="020B0503050000020004" pitchFamily="34" charset="0"/>
              </a:rPr>
              <a:t>Bivariate (one predictor)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DEF98-8C3E-403A-10C1-572C3EE0E47D}"/>
              </a:ext>
            </a:extLst>
          </p:cNvPr>
          <p:cNvSpPr txBox="1"/>
          <p:nvPr/>
        </p:nvSpPr>
        <p:spPr>
          <a:xfrm>
            <a:off x="8211367" y="4447076"/>
            <a:ext cx="3021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 Condensed" panose="020B0503050000020004" pitchFamily="34" charset="0"/>
              </a:rPr>
              <a:t>Multivariate (more than one predictor)</a:t>
            </a:r>
          </a:p>
        </p:txBody>
      </p:sp>
    </p:spTree>
    <p:extLst>
      <p:ext uri="{BB962C8B-B14F-4D97-AF65-F5344CB8AC3E}">
        <p14:creationId xmlns:p14="http://schemas.microsoft.com/office/powerpoint/2010/main" val="233964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 the math</a:t>
            </a:r>
          </a:p>
        </p:txBody>
      </p:sp>
      <p:sp>
        <p:nvSpPr>
          <p:cNvPr id="15" name="Google Shape;872;g24510cd52a3_0_867">
            <a:extLst>
              <a:ext uri="{FF2B5EF4-FFF2-40B4-BE49-F238E27FC236}">
                <a16:creationId xmlns:a16="http://schemas.microsoft.com/office/drawing/2014/main" id="{72821635-39F4-9247-9382-29CE5F20638E}"/>
              </a:ext>
            </a:extLst>
          </p:cNvPr>
          <p:cNvSpPr/>
          <p:nvPr/>
        </p:nvSpPr>
        <p:spPr>
          <a:xfrm>
            <a:off x="1635479" y="1529255"/>
            <a:ext cx="8921041" cy="754909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How do we interpret “the effect of a one-unit increase in X on Y”?</a:t>
            </a:r>
            <a:b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</a:b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What’s the “marginal effect”?</a:t>
            </a:r>
            <a:endParaRPr sz="24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2EBA4-80B4-08E8-76ED-12D9E19A3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987" y="2557489"/>
            <a:ext cx="5022025" cy="4032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5E47AA-897F-7614-C9B3-9FD00C7DBCE3}"/>
                  </a:ext>
                </a:extLst>
              </p:cNvPr>
              <p:cNvSpPr txBox="1"/>
              <p:nvPr/>
            </p:nvSpPr>
            <p:spPr>
              <a:xfrm>
                <a:off x="7864681" y="3890358"/>
                <a:ext cx="3283527" cy="9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5E47AA-897F-7614-C9B3-9FD00C7DB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681" y="3890358"/>
                <a:ext cx="3283527" cy="974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4F0114-6046-4493-8CB0-7B2781068863}"/>
                  </a:ext>
                </a:extLst>
              </p:cNvPr>
              <p:cNvSpPr txBox="1"/>
              <p:nvPr/>
            </p:nvSpPr>
            <p:spPr>
              <a:xfrm>
                <a:off x="8124612" y="4957644"/>
                <a:ext cx="3283527" cy="9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 …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4F0114-6046-4493-8CB0-7B2781068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612" y="4957644"/>
                <a:ext cx="3283527" cy="9745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CE37847-94EA-3DD0-E0BA-64210BC3E53A}"/>
              </a:ext>
            </a:extLst>
          </p:cNvPr>
          <p:cNvSpPr txBox="1"/>
          <p:nvPr/>
        </p:nvSpPr>
        <p:spPr>
          <a:xfrm>
            <a:off x="8884402" y="3763986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 Condensed" panose="020B0503050000020004" pitchFamily="34" charset="0"/>
              </a:rPr>
              <a:t>Bivariate (one predictor)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F1641C-459F-7DEB-3342-1317642EE1BA}"/>
              </a:ext>
            </a:extLst>
          </p:cNvPr>
          <p:cNvSpPr txBox="1"/>
          <p:nvPr/>
        </p:nvSpPr>
        <p:spPr>
          <a:xfrm>
            <a:off x="8884402" y="4869464"/>
            <a:ext cx="3021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 Condensed" panose="020B0503050000020004" pitchFamily="34" charset="0"/>
              </a:rPr>
              <a:t>Multivariate (more than one predictor)</a:t>
            </a:r>
          </a:p>
        </p:txBody>
      </p:sp>
    </p:spTree>
    <p:extLst>
      <p:ext uri="{BB962C8B-B14F-4D97-AF65-F5344CB8AC3E}">
        <p14:creationId xmlns:p14="http://schemas.microsoft.com/office/powerpoint/2010/main" val="302202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 the math</a:t>
            </a:r>
          </a:p>
        </p:txBody>
      </p:sp>
      <p:sp>
        <p:nvSpPr>
          <p:cNvPr id="15" name="Google Shape;872;g24510cd52a3_0_867">
            <a:extLst>
              <a:ext uri="{FF2B5EF4-FFF2-40B4-BE49-F238E27FC236}">
                <a16:creationId xmlns:a16="http://schemas.microsoft.com/office/drawing/2014/main" id="{72821635-39F4-9247-9382-29CE5F20638E}"/>
              </a:ext>
            </a:extLst>
          </p:cNvPr>
          <p:cNvSpPr/>
          <p:nvPr/>
        </p:nvSpPr>
        <p:spPr>
          <a:xfrm>
            <a:off x="338839" y="1350713"/>
            <a:ext cx="11237372" cy="1148894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Option 1: Marginal effect </a:t>
            </a:r>
            <a:r>
              <a:rPr lang="en-US" sz="2400" b="1" i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at the mean</a:t>
            </a: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. </a:t>
            </a:r>
            <a:b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</a:b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Contrast fitted values for X values “of interest”, </a:t>
            </a:r>
            <a:b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</a:b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and setting all controls to their means</a:t>
            </a:r>
            <a:endParaRPr sz="24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2EBA4-80B4-08E8-76ED-12D9E19A3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614" y="2713852"/>
            <a:ext cx="5022025" cy="40326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351080-8C60-A5CE-C76B-33F88CA0E0A7}"/>
              </a:ext>
            </a:extLst>
          </p:cNvPr>
          <p:cNvSpPr txBox="1"/>
          <p:nvPr/>
        </p:nvSpPr>
        <p:spPr>
          <a:xfrm>
            <a:off x="7728638" y="3018462"/>
            <a:ext cx="38475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 Condensed" panose="020B0503050000020004" pitchFamily="34" charset="0"/>
              </a:rPr>
              <a:t>“Holding all other variables constant at their means, assignment to treatment led to a [marg. effect at the mean] percentage-point increase in the probability of Y”. </a:t>
            </a:r>
            <a:br>
              <a:rPr lang="en-US" dirty="0">
                <a:latin typeface="Fira Sans Condensed" panose="020B0503050000020004" pitchFamily="34" charset="0"/>
              </a:rPr>
            </a:br>
            <a:br>
              <a:rPr lang="en-US" dirty="0">
                <a:latin typeface="Fira Sans Condensed" panose="020B0503050000020004" pitchFamily="34" charset="0"/>
              </a:rPr>
            </a:br>
            <a:r>
              <a:rPr lang="en-US" dirty="0">
                <a:latin typeface="Fira Sans Condensed" panose="020B0503050000020004" pitchFamily="34" charset="0"/>
              </a:rPr>
              <a:t>X values of interest: Treatment vs control (1/0).</a:t>
            </a:r>
            <a:br>
              <a:rPr lang="en-US" dirty="0">
                <a:latin typeface="Fira Sans Condensed" panose="020B0503050000020004" pitchFamily="34" charset="0"/>
              </a:rPr>
            </a:br>
            <a:br>
              <a:rPr lang="en-US" dirty="0">
                <a:latin typeface="Fira Sans Condensed" panose="020B0503050000020004" pitchFamily="34" charset="0"/>
              </a:rPr>
            </a:br>
            <a:r>
              <a:rPr lang="en-US" dirty="0">
                <a:latin typeface="Fira Sans Condensed" panose="020B0503050000020004" pitchFamily="34" charset="0"/>
              </a:rPr>
              <a:t>“Holding all other variables constant at their means, if X is increased to a level that is 1 [x-unit] above the mean of X, this leads to a [marg. effect at the mean] percentage-point increase in the probability of Y”. </a:t>
            </a:r>
            <a:br>
              <a:rPr lang="en-US" dirty="0">
                <a:latin typeface="Fira Sans Condensed" panose="020B0503050000020004" pitchFamily="34" charset="0"/>
              </a:rPr>
            </a:br>
            <a:br>
              <a:rPr lang="en-US" dirty="0">
                <a:latin typeface="Fira Sans Condensed" panose="020B0503050000020004" pitchFamily="34" charset="0"/>
              </a:rPr>
            </a:br>
            <a:r>
              <a:rPr lang="en-US" dirty="0">
                <a:latin typeface="Fira Sans Condensed" panose="020B0503050000020004" pitchFamily="34" charset="0"/>
              </a:rPr>
              <a:t>X values of interest: Mean of X vs 1 x-unit above the mean of X.</a:t>
            </a:r>
            <a:br>
              <a:rPr lang="en-US" dirty="0">
                <a:latin typeface="Fira Sans Condensed" panose="020B0503050000020004" pitchFamily="34" charset="0"/>
              </a:rPr>
            </a:br>
            <a:r>
              <a:rPr lang="en-US" dirty="0">
                <a:latin typeface="Fira Sans Condensed" panose="020B05030500000200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827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 the math</a:t>
            </a:r>
          </a:p>
        </p:txBody>
      </p:sp>
      <p:sp>
        <p:nvSpPr>
          <p:cNvPr id="15" name="Google Shape;872;g24510cd52a3_0_867">
            <a:extLst>
              <a:ext uri="{FF2B5EF4-FFF2-40B4-BE49-F238E27FC236}">
                <a16:creationId xmlns:a16="http://schemas.microsoft.com/office/drawing/2014/main" id="{72821635-39F4-9247-9382-29CE5F20638E}"/>
              </a:ext>
            </a:extLst>
          </p:cNvPr>
          <p:cNvSpPr/>
          <p:nvPr/>
        </p:nvSpPr>
        <p:spPr>
          <a:xfrm>
            <a:off x="338839" y="1350713"/>
            <a:ext cx="11237372" cy="1148894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Option 2: </a:t>
            </a:r>
            <a:r>
              <a:rPr lang="en-US" sz="2400" b="1" i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Average</a:t>
            </a: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 marginal effect. </a:t>
            </a:r>
            <a:b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</a:b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Contrast fitted values for X values “of interest”, keep all controls at their observed values; then, average across all the predicted effects</a:t>
            </a:r>
            <a:endParaRPr sz="24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2EBA4-80B4-08E8-76ED-12D9E19A3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614" y="2713852"/>
            <a:ext cx="5022025" cy="40326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351080-8C60-A5CE-C76B-33F88CA0E0A7}"/>
              </a:ext>
            </a:extLst>
          </p:cNvPr>
          <p:cNvSpPr txBox="1"/>
          <p:nvPr/>
        </p:nvSpPr>
        <p:spPr>
          <a:xfrm>
            <a:off x="7728638" y="3018462"/>
            <a:ext cx="384757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ira Sans Condensed" panose="020B0503050000020004" pitchFamily="34" charset="0"/>
              </a:rPr>
              <a:t>“Keeping all other variables as observed in the sample, assignment to treatment led to a [avg. marg. effect] percentage-point increase in the probability of Y”. </a:t>
            </a:r>
            <a:br>
              <a:rPr lang="en-US" dirty="0">
                <a:latin typeface="Fira Sans Condensed" panose="020B0503050000020004" pitchFamily="34" charset="0"/>
              </a:rPr>
            </a:br>
            <a:br>
              <a:rPr lang="en-US" dirty="0">
                <a:latin typeface="Fira Sans Condensed" panose="020B0503050000020004" pitchFamily="34" charset="0"/>
              </a:rPr>
            </a:br>
            <a:r>
              <a:rPr lang="en-US" dirty="0">
                <a:latin typeface="Fira Sans Condensed" panose="020B0503050000020004" pitchFamily="34" charset="0"/>
              </a:rPr>
              <a:t>X values of interest: Treatment or control</a:t>
            </a:r>
            <a:br>
              <a:rPr lang="en-US" dirty="0">
                <a:latin typeface="Fira Sans Condensed" panose="020B0503050000020004" pitchFamily="34" charset="0"/>
              </a:rPr>
            </a:br>
            <a:br>
              <a:rPr lang="en-US" dirty="0">
                <a:latin typeface="Fira Sans Condensed" panose="020B0503050000020004" pitchFamily="34" charset="0"/>
              </a:rPr>
            </a:br>
            <a:r>
              <a:rPr lang="en-US" dirty="0">
                <a:latin typeface="Fira Sans Condensed" panose="020B0503050000020004" pitchFamily="34" charset="0"/>
              </a:rPr>
              <a:t>“Keeping all other variables as observed in the sample, if each person’s X was ten points higher, this will lead to a [avg. marg. effect] percentage-point increase in the probability of Y”. </a:t>
            </a:r>
            <a:br>
              <a:rPr lang="en-US" dirty="0">
                <a:latin typeface="Fira Sans Condensed" panose="020B0503050000020004" pitchFamily="34" charset="0"/>
              </a:rPr>
            </a:br>
            <a:br>
              <a:rPr lang="en-US" dirty="0">
                <a:latin typeface="Fira Sans Condensed" panose="020B0503050000020004" pitchFamily="34" charset="0"/>
              </a:rPr>
            </a:br>
            <a:r>
              <a:rPr lang="en-US" dirty="0">
                <a:latin typeface="Fira Sans Condensed" panose="020B0503050000020004" pitchFamily="34" charset="0"/>
              </a:rPr>
              <a:t>X values of interest: X as observed vs 1 x-unit higher than the observed X.</a:t>
            </a:r>
            <a:br>
              <a:rPr lang="en-US" dirty="0">
                <a:latin typeface="Fira Sans Condensed" panose="020B0503050000020004" pitchFamily="34" charset="0"/>
              </a:rPr>
            </a:br>
            <a:r>
              <a:rPr lang="en-US" dirty="0">
                <a:latin typeface="Fira Sans Condensed" panose="020B05030500000200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75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376756-E08F-61BE-6D7E-E578AA0C1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18" y="658865"/>
            <a:ext cx="10732564" cy="542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4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 the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872;g24510cd52a3_0_867">
                <a:extLst>
                  <a:ext uri="{FF2B5EF4-FFF2-40B4-BE49-F238E27FC236}">
                    <a16:creationId xmlns:a16="http://schemas.microsoft.com/office/drawing/2014/main" id="{72821635-39F4-9247-9382-29CE5F20638E}"/>
                  </a:ext>
                </a:extLst>
              </p:cNvPr>
              <p:cNvSpPr/>
              <p:nvPr/>
            </p:nvSpPr>
            <p:spPr>
              <a:xfrm>
                <a:off x="338839" y="1350713"/>
                <a:ext cx="11237372" cy="1148894"/>
              </a:xfrm>
              <a:custGeom>
                <a:avLst/>
                <a:gdLst/>
                <a:ahLst/>
                <a:cxnLst/>
                <a:rect l="l" t="t" r="r" b="b"/>
                <a:pathLst>
                  <a:path w="1802973" h="520197" extrusionOk="0">
                    <a:moveTo>
                      <a:pt x="0" y="0"/>
                    </a:moveTo>
                    <a:lnTo>
                      <a:pt x="1802973" y="0"/>
                    </a:lnTo>
                    <a:lnTo>
                      <a:pt x="1802973" y="520197"/>
                    </a:lnTo>
                    <a:lnTo>
                      <a:pt x="0" y="5201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3D6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6675" tIns="106675" rIns="106675" bIns="1066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2400" b="1" dirty="0">
                    <a:solidFill>
                      <a:srgbClr val="DBAC49"/>
                    </a:solidFill>
                    <a:latin typeface="Fira Sans Condensed Black" panose="020B0A03050000020004" pitchFamily="34" charset="0"/>
                    <a:ea typeface="Century Gothic"/>
                    <a:cs typeface="Century Gothic"/>
                    <a:sym typeface="Century Gothic"/>
                  </a:rPr>
                  <a:t>Option 3: Rule of thumb, for quick interpretation, upper bound of effect.</a:t>
                </a:r>
                <a:br>
                  <a:rPr lang="en-US" sz="2400" b="1" dirty="0">
                    <a:solidFill>
                      <a:srgbClr val="DBAC49"/>
                    </a:solidFill>
                    <a:latin typeface="Fira Sans Condensed Black" panose="020B0A03050000020004" pitchFamily="34" charset="0"/>
                    <a:ea typeface="Century Gothic"/>
                    <a:cs typeface="Century Gothic"/>
                    <a:sym typeface="Century Gothic"/>
                  </a:rPr>
                </a:br>
                <a:r>
                  <a:rPr lang="en-US" sz="2400" b="1" dirty="0">
                    <a:solidFill>
                      <a:srgbClr val="DBAC49"/>
                    </a:solidFill>
                    <a:latin typeface="Fira Sans Condensed Black" panose="020B0A03050000020004" pitchFamily="34" charset="0"/>
                    <a:ea typeface="Century Gothic"/>
                    <a:cs typeface="Century Gothic"/>
                    <a:sym typeface="Century Gothic"/>
                  </a:rPr>
                  <a:t>Divide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DBAC4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Gothic"/>
                        <a:sym typeface="Century Gothic"/>
                      </a:rPr>
                      <m:t>𝜷</m:t>
                    </m:r>
                    <m:r>
                      <a:rPr lang="en-US" sz="2400" b="1" i="1" smtClean="0">
                        <a:solidFill>
                          <a:srgbClr val="DBAC4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Gothic"/>
                        <a:sym typeface="Century Gothic"/>
                      </a:rPr>
                      <m:t>/</m:t>
                    </m:r>
                    <m:r>
                      <a:rPr lang="en-US" sz="2400" b="1" i="1" smtClean="0">
                        <a:solidFill>
                          <a:srgbClr val="DBAC4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Gothic"/>
                        <a:sym typeface="Century Gothic"/>
                      </a:rPr>
                      <m:t>𝟒</m:t>
                    </m:r>
                  </m:oMath>
                </a14:m>
                <a:r>
                  <a:rPr lang="en-US" sz="2400" b="1" dirty="0">
                    <a:solidFill>
                      <a:srgbClr val="DBAC49"/>
                    </a:solidFill>
                    <a:latin typeface="Fira Sans Condensed Black" panose="020B0A03050000020004" pitchFamily="34" charset="0"/>
                    <a:ea typeface="Century Gothic"/>
                    <a:cs typeface="Century Gothic"/>
                    <a:sym typeface="Century Gothic"/>
                  </a:rPr>
                  <a:t>, interpret result as if it came from LPM	 (works if most data not in the tails).</a:t>
                </a:r>
                <a:endParaRPr sz="2400" b="1" i="0" u="none" strike="noStrike" cap="none" dirty="0">
                  <a:solidFill>
                    <a:srgbClr val="DBAC49"/>
                  </a:solidFill>
                  <a:latin typeface="Fira Sans Condensed Black" panose="020B0A03050000020004" pitchFamily="34" charset="0"/>
                  <a:ea typeface="Century Gothic"/>
                  <a:cs typeface="Century Gothic"/>
                  <a:sym typeface="Century Gothic"/>
                </a:endParaRPr>
              </a:p>
            </p:txBody>
          </p:sp>
        </mc:Choice>
        <mc:Fallback xmlns="">
          <p:sp>
            <p:nvSpPr>
              <p:cNvPr id="15" name="Google Shape;872;g24510cd52a3_0_867">
                <a:extLst>
                  <a:ext uri="{FF2B5EF4-FFF2-40B4-BE49-F238E27FC236}">
                    <a16:creationId xmlns:a16="http://schemas.microsoft.com/office/drawing/2014/main" id="{72821635-39F4-9247-9382-29CE5F206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39" y="1350713"/>
                <a:ext cx="11237372" cy="1148894"/>
              </a:xfrm>
              <a:custGeom>
                <a:avLst/>
                <a:gdLst/>
                <a:ahLst/>
                <a:cxnLst/>
                <a:rect l="l" t="t" r="r" b="b"/>
                <a:pathLst>
                  <a:path w="1802973" h="520197" extrusionOk="0">
                    <a:moveTo>
                      <a:pt x="0" y="0"/>
                    </a:moveTo>
                    <a:lnTo>
                      <a:pt x="1802973" y="0"/>
                    </a:lnTo>
                    <a:lnTo>
                      <a:pt x="1802973" y="520197"/>
                    </a:lnTo>
                    <a:lnTo>
                      <a:pt x="0" y="52019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487" r="-433"/>
                </a:stretch>
              </a:blip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BF2EBA4-80B4-08E8-76ED-12D9E19A3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614" y="2713852"/>
            <a:ext cx="5022025" cy="4032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351080-8C60-A5CE-C76B-33F88CA0E0A7}"/>
                  </a:ext>
                </a:extLst>
              </p:cNvPr>
              <p:cNvSpPr txBox="1"/>
              <p:nvPr/>
            </p:nvSpPr>
            <p:spPr>
              <a:xfrm>
                <a:off x="7728638" y="3018462"/>
                <a:ext cx="3847573" cy="403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Fira Sans Condensed" panose="020B0503050000020004" pitchFamily="34" charset="0"/>
                  </a:rPr>
                  <a:t>Returning to derivatives: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𝜕𝜇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Fira Sans Condensed" panose="020B0503050000020004" pitchFamily="34" charset="0"/>
                  </a:rPr>
                  <a:t> for the simple OLS model. </a:t>
                </a:r>
              </a:p>
              <a:p>
                <a:endParaRPr lang="en-US" dirty="0">
                  <a:latin typeface="Fira Sans Condensed" panose="020B0503050000020004" pitchFamily="34" charset="0"/>
                </a:endParaRPr>
              </a:p>
              <a:p>
                <a:r>
                  <a:rPr lang="en-US" dirty="0">
                    <a:latin typeface="Fira Sans Condensed" panose="020B0503050000020004" pitchFamily="34" charset="0"/>
                  </a:rPr>
                  <a:t>For the logit:</a:t>
                </a:r>
              </a:p>
              <a:p>
                <a:endParaRPr lang="en-US" dirty="0">
                  <a:latin typeface="Fira Sans Condensed" panose="020B05030500000200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Fira Sans Condensed" panose="020B0503050000020004" pitchFamily="34" charset="0"/>
                </a:endParaRPr>
              </a:p>
              <a:p>
                <a:endParaRPr lang="en-US" dirty="0">
                  <a:latin typeface="Fira Sans Condensed" panose="020B0503050000020004" pitchFamily="34" charset="0"/>
                </a:endParaRPr>
              </a:p>
              <a:p>
                <a:r>
                  <a:rPr lang="en-US" dirty="0">
                    <a:latin typeface="Fira Sans Condensed" panose="020B0503050000020004" pitchFamily="34" charset="0"/>
                  </a:rPr>
                  <a:t>For the largest possible value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latin typeface="Fira Sans Condensed" panose="020B0503050000020004" pitchFamily="34" charset="0"/>
                  </a:rPr>
                  <a:t> = 0.5), we get </a:t>
                </a:r>
              </a:p>
              <a:p>
                <a:endParaRPr lang="en-US" dirty="0">
                  <a:latin typeface="Fira Sans Condensed" panose="020B05030500000200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1−0.5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dirty="0">
                  <a:latin typeface="Fira Sans Condensed" panose="020B0503050000020004" pitchFamily="34" charset="0"/>
                </a:endParaRPr>
              </a:p>
              <a:p>
                <a:endParaRPr lang="en-US" dirty="0">
                  <a:latin typeface="Fira Sans Condensed" panose="020B0503050000020004" pitchFamily="34" charset="0"/>
                </a:endParaRPr>
              </a:p>
              <a:p>
                <a:endParaRPr lang="en-US" dirty="0">
                  <a:latin typeface="Fira Sans Condensed" panose="020B0503050000020004" pitchFamily="34" charset="0"/>
                </a:endParaRPr>
              </a:p>
              <a:p>
                <a:endParaRPr lang="en-US" dirty="0">
                  <a:latin typeface="Fira Sans Condensed" panose="020B0503050000020004" pitchFamily="34" charset="0"/>
                </a:endParaRPr>
              </a:p>
              <a:p>
                <a:endParaRPr lang="en-US" dirty="0">
                  <a:latin typeface="Fira Sans Condensed" panose="020B0503050000020004" pitchFamily="34" charset="0"/>
                </a:endParaRPr>
              </a:p>
              <a:p>
                <a:endParaRPr lang="en-US" dirty="0">
                  <a:latin typeface="Fira Sans Condensed" panose="020B05030500000200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351080-8C60-A5CE-C76B-33F88CA0E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638" y="3018462"/>
                <a:ext cx="3847573" cy="4036298"/>
              </a:xfrm>
              <a:prstGeom prst="rect">
                <a:avLst/>
              </a:prstGeom>
              <a:blipFill>
                <a:blip r:embed="rId5"/>
                <a:stretch>
                  <a:fillRect l="-475" t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65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E2E75B-1ECE-AB67-8EAD-6164883BA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Bounding</a:t>
            </a:r>
          </a:p>
        </p:txBody>
      </p:sp>
    </p:spTree>
    <p:extLst>
      <p:ext uri="{BB962C8B-B14F-4D97-AF65-F5344CB8AC3E}">
        <p14:creationId xmlns:p14="http://schemas.microsoft.com/office/powerpoint/2010/main" val="485365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bad can the omitted variable bias be?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8DBF1-5904-289B-0CF5-73197DEBC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00" y="1739890"/>
            <a:ext cx="10363200" cy="450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67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I can’t close all relevant backdoors?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9938C-BCAF-5041-AE0A-BAE8D7FAB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58" y="1474122"/>
            <a:ext cx="9881681" cy="497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87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With Oster (2019), we can answer 2 questions</a:t>
            </a:r>
          </a:p>
        </p:txBody>
      </p:sp>
      <p:sp>
        <p:nvSpPr>
          <p:cNvPr id="15" name="Google Shape;872;g24510cd52a3_0_867">
            <a:extLst>
              <a:ext uri="{FF2B5EF4-FFF2-40B4-BE49-F238E27FC236}">
                <a16:creationId xmlns:a16="http://schemas.microsoft.com/office/drawing/2014/main" id="{72821635-39F4-9247-9382-29CE5F20638E}"/>
              </a:ext>
            </a:extLst>
          </p:cNvPr>
          <p:cNvSpPr/>
          <p:nvPr/>
        </p:nvSpPr>
        <p:spPr>
          <a:xfrm>
            <a:off x="1305743" y="2172973"/>
            <a:ext cx="3718593" cy="3060508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7C6C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Relative to the observed confounders, how important would the unobserved confounders have to be for my observed effect to be actually zero?</a:t>
            </a:r>
            <a:endParaRPr sz="2400" b="1" i="0" u="none" strike="noStrike" cap="none" dirty="0">
              <a:solidFill>
                <a:srgbClr val="A93E3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872;g24510cd52a3_0_867">
            <a:extLst>
              <a:ext uri="{FF2B5EF4-FFF2-40B4-BE49-F238E27FC236}">
                <a16:creationId xmlns:a16="http://schemas.microsoft.com/office/drawing/2014/main" id="{B885241A-A331-C863-8102-D82B1DDE915C}"/>
              </a:ext>
            </a:extLst>
          </p:cNvPr>
          <p:cNvSpPr/>
          <p:nvPr/>
        </p:nvSpPr>
        <p:spPr>
          <a:xfrm>
            <a:off x="7336892" y="2172973"/>
            <a:ext cx="3718593" cy="3060508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7C6C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Under assumptions about how important the unobserved confounders are relative to the observed confounders, what is a reasonable bias-adjusted treatment effect?</a:t>
            </a:r>
            <a:endParaRPr sz="2400" b="1" i="0" u="none" strike="noStrike" cap="none" dirty="0">
              <a:solidFill>
                <a:srgbClr val="A93E3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381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Intuition – Part 1</a:t>
            </a:r>
          </a:p>
        </p:txBody>
      </p:sp>
      <p:sp>
        <p:nvSpPr>
          <p:cNvPr id="15" name="Google Shape;872;g24510cd52a3_0_867">
            <a:extLst>
              <a:ext uri="{FF2B5EF4-FFF2-40B4-BE49-F238E27FC236}">
                <a16:creationId xmlns:a16="http://schemas.microsoft.com/office/drawing/2014/main" id="{72821635-39F4-9247-9382-29CE5F20638E}"/>
              </a:ext>
            </a:extLst>
          </p:cNvPr>
          <p:cNvSpPr/>
          <p:nvPr/>
        </p:nvSpPr>
        <p:spPr>
          <a:xfrm>
            <a:off x="1305743" y="2172972"/>
            <a:ext cx="9854572" cy="314805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7C6C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I can observe my coefficient of main interest move </a:t>
            </a:r>
            <a:br>
              <a:rPr lang="en-US" sz="24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</a:br>
            <a:r>
              <a:rPr lang="en-US" sz="24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as I’m closing those backdoors I do have data for.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2400" b="1" i="0" u="none" strike="noStrike" cap="none" dirty="0">
              <a:solidFill>
                <a:srgbClr val="A93E3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Let’s assume the bias that is due to the remaining, unclosed</a:t>
            </a:r>
            <a:br>
              <a:rPr lang="en-US" sz="24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</a:br>
            <a:r>
              <a:rPr lang="en-US" sz="24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backdoors goes in the same direction as the bias we just took care of.</a:t>
            </a:r>
            <a:br>
              <a:rPr lang="en-US" sz="24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</a:br>
            <a:br>
              <a:rPr lang="en-US" sz="24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</a:br>
            <a:r>
              <a:rPr lang="en-US" sz="24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“If I had data on the </a:t>
            </a:r>
            <a:r>
              <a:rPr lang="en-US" sz="2400" b="1" dirty="0" err="1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unobservables</a:t>
            </a:r>
            <a:r>
              <a:rPr lang="en-US" sz="24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 and controlled for them, </a:t>
            </a:r>
            <a:br>
              <a:rPr lang="en-US" sz="24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</a:br>
            <a:r>
              <a:rPr lang="en-US" sz="24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the X coefficient would move in the same direction.”</a:t>
            </a:r>
            <a:endParaRPr sz="2400" b="1" i="0" u="none" strike="noStrike" cap="none" dirty="0">
              <a:solidFill>
                <a:srgbClr val="A93E3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762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Intuition – Part 2</a:t>
            </a:r>
          </a:p>
        </p:txBody>
      </p:sp>
      <p:sp>
        <p:nvSpPr>
          <p:cNvPr id="15" name="Google Shape;872;g24510cd52a3_0_867">
            <a:extLst>
              <a:ext uri="{FF2B5EF4-FFF2-40B4-BE49-F238E27FC236}">
                <a16:creationId xmlns:a16="http://schemas.microsoft.com/office/drawing/2014/main" id="{72821635-39F4-9247-9382-29CE5F20638E}"/>
              </a:ext>
            </a:extLst>
          </p:cNvPr>
          <p:cNvSpPr/>
          <p:nvPr/>
        </p:nvSpPr>
        <p:spPr>
          <a:xfrm>
            <a:off x="1208466" y="1983283"/>
            <a:ext cx="10103303" cy="3673351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7C6C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algn="ctr">
              <a:lnSpc>
                <a:spcPct val="90000"/>
              </a:lnSpc>
              <a:buSzPts val="1800"/>
            </a:pPr>
            <a:r>
              <a:rPr lang="en-US" sz="24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With more variance left—a low R-squared—there is more room </a:t>
            </a:r>
            <a:br>
              <a:rPr lang="en-US" sz="24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</a:br>
            <a:r>
              <a:rPr lang="en-US" sz="24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for the unobserved variables to “do damage”.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2400" b="1" dirty="0">
              <a:solidFill>
                <a:srgbClr val="A93E3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Not all of the remaining, unexplained variance must relate to confounders.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2400" b="1" i="0" u="none" strike="noStrike" cap="none" dirty="0">
              <a:solidFill>
                <a:srgbClr val="A93E3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“Omitted variable bias is proportional to coefficient movements, </a:t>
            </a:r>
            <a:r>
              <a:rPr lang="en-US" sz="2400" b="1" i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but only if movements are scaled by the change in R-squared when controls are included</a:t>
            </a:r>
            <a:r>
              <a:rPr lang="en-US" sz="24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”</a:t>
            </a:r>
            <a:endParaRPr sz="2400" b="1" i="0" u="none" strike="noStrike" cap="none" dirty="0">
              <a:solidFill>
                <a:srgbClr val="A93E3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514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Words &gt; symbols (words are better)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0A25B89-C9D2-083F-B509-AB93AB2707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4461433"/>
                  </p:ext>
                </p:extLst>
              </p:nvPr>
            </p:nvGraphicFramePr>
            <p:xfrm>
              <a:off x="2031999" y="1935624"/>
              <a:ext cx="8128000" cy="39370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58574631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8621357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Fira Sans Condensed" panose="020B0503050000020004" pitchFamily="34" charset="0"/>
                            </a:rPr>
                            <a:t>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Fira Sans Condensed" panose="020B0503050000020004" pitchFamily="34" charset="0"/>
                            </a:rPr>
                            <a:t>Translation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97114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>
                              <a:latin typeface="Fira Sans Condensed" panose="020B0503050000020004" pitchFamily="34" charset="0"/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dirty="0">
                            <a:latin typeface="Fira Sans Condensed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Fira Sans Condensed" panose="020B0503050000020004" pitchFamily="34" charset="0"/>
                            </a:rPr>
                            <a:t>The observed confounders and the unobserved confounders.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latin typeface="Fira Sans Condensed" panose="020B0503050000020004" pitchFamily="34" charset="0"/>
                            </a:rPr>
                            <a:t> are </a:t>
                          </a:r>
                          <a:r>
                            <a:rPr lang="en-US" dirty="0" err="1">
                              <a:latin typeface="Fira Sans Condensed" panose="020B0503050000020004" pitchFamily="34" charset="0"/>
                            </a:rPr>
                            <a:t>residualized</a:t>
                          </a:r>
                          <a:r>
                            <a:rPr lang="en-US" dirty="0">
                              <a:latin typeface="Fira Sans Condensed" panose="020B0503050000020004" pitchFamily="34" charset="0"/>
                            </a:rPr>
                            <a:t>, so just refer to their portion that’s unrelated to the observed confounders.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1035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Fira Sans Condensed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Fira Sans Condensed" panose="020B0503050000020004" pitchFamily="34" charset="0"/>
                            </a:rPr>
                            <a:t>The R-squared from an impossible regression, if we had data on the “treatment”, observable confounders, and unobservable confounders (between 0 and 1).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7240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oMath>
                          </a14:m>
                          <a:r>
                            <a:rPr lang="en-US" dirty="0">
                              <a:latin typeface="Fira Sans Condensed" panose="020B0503050000020004" pitchFamily="34" charset="0"/>
                            </a:rPr>
                            <a:t> *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̃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oMath>
                          </a14:m>
                          <a:endParaRPr lang="en-US" dirty="0">
                            <a:latin typeface="Fira Sans Condensed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Fira Sans Condensed" panose="020B0503050000020004" pitchFamily="34" charset="0"/>
                            </a:rPr>
                            <a:t>We can express R-max as a multiple of the observed R-squared. Oster suggests a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oMath>
                          </a14:m>
                          <a:r>
                            <a:rPr lang="en-US" dirty="0">
                              <a:latin typeface="Fira Sans Condensed" panose="020B0503050000020004" pitchFamily="34" charset="0"/>
                            </a:rPr>
                            <a:t> of 1.3.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28488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en-US" dirty="0">
                            <a:latin typeface="Fira Sans Condensed" panose="020B05030500000200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Fira Sans Condensed" panose="020B0503050000020004" pitchFamily="34" charset="0"/>
                            </a:rPr>
                            <a:t>“Degree of proportionality”. The relative importance of unobservable confounders compared to observable confounders. Assumed to be 1 or lower. 2 means “twice as important”; 0 means they don’t matter). Oster suggests a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dirty="0">
                              <a:latin typeface="Fira Sans Condensed" panose="020B0503050000020004" pitchFamily="34" charset="0"/>
                            </a:rPr>
                            <a:t> of 1.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0836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0A25B89-C9D2-083F-B509-AB93AB2707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4461433"/>
                  </p:ext>
                </p:extLst>
              </p:nvPr>
            </p:nvGraphicFramePr>
            <p:xfrm>
              <a:off x="2031999" y="1935624"/>
              <a:ext cx="8128000" cy="39370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58574631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18621357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Fira Sans Condensed" panose="020B0503050000020004" pitchFamily="34" charset="0"/>
                            </a:rPr>
                            <a:t>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Fira Sans Condensed" panose="020B0503050000020004" pitchFamily="34" charset="0"/>
                            </a:rPr>
                            <a:t>Translation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9711420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0000" r="-100150" b="-28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0000" r="-150" b="-28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1035201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39103" r="-100150" b="-182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Fira Sans Condensed" panose="020B0503050000020004" pitchFamily="34" charset="0"/>
                            </a:rPr>
                            <a:t>The R-squared from an impossible regression, if we had data on the “treatment”, observable confounders, and unobservable confounders (between 0 and 1).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724007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38824" r="-100150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38824" r="-150" b="-2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2848804"/>
                      </a:ext>
                    </a:extLst>
                  </a:tr>
                  <a:tr h="1158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41053" r="-100150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41053" r="-150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083627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01670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Your independent research paper</a:t>
            </a:r>
          </a:p>
        </p:txBody>
      </p:sp>
      <p:sp>
        <p:nvSpPr>
          <p:cNvPr id="15" name="Google Shape;872;g24510cd52a3_0_867">
            <a:extLst>
              <a:ext uri="{FF2B5EF4-FFF2-40B4-BE49-F238E27FC236}">
                <a16:creationId xmlns:a16="http://schemas.microsoft.com/office/drawing/2014/main" id="{72821635-39F4-9247-9382-29CE5F20638E}"/>
              </a:ext>
            </a:extLst>
          </p:cNvPr>
          <p:cNvSpPr/>
          <p:nvPr/>
        </p:nvSpPr>
        <p:spPr>
          <a:xfrm>
            <a:off x="1305743" y="2172973"/>
            <a:ext cx="3718593" cy="3060508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7C6C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Relative to the observed confounders, how important would the unobserved confounders have to be for my observed effect to be actually zero?</a:t>
            </a:r>
            <a:endParaRPr sz="2400" b="1" i="0" u="none" strike="noStrike" cap="none" dirty="0">
              <a:solidFill>
                <a:srgbClr val="A93E3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872;g24510cd52a3_0_867">
            <a:extLst>
              <a:ext uri="{FF2B5EF4-FFF2-40B4-BE49-F238E27FC236}">
                <a16:creationId xmlns:a16="http://schemas.microsoft.com/office/drawing/2014/main" id="{B885241A-A331-C863-8102-D82B1DDE915C}"/>
              </a:ext>
            </a:extLst>
          </p:cNvPr>
          <p:cNvSpPr/>
          <p:nvPr/>
        </p:nvSpPr>
        <p:spPr>
          <a:xfrm>
            <a:off x="7336892" y="2172973"/>
            <a:ext cx="3718593" cy="3060508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7C6C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Under assumptions about how important the unobserved confounders are relative to the observed confounders, what is a reasonable bias-adjusted treatment effect?</a:t>
            </a:r>
            <a:endParaRPr sz="2400" b="1" i="0" u="none" strike="noStrike" cap="none" dirty="0">
              <a:solidFill>
                <a:srgbClr val="A93E3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5707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F6E3CD-FDB0-8197-3B92-5FECDD7530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EF417-0288-EE07-1E6A-4416E47573B0}"/>
              </a:ext>
            </a:extLst>
          </p:cNvPr>
          <p:cNvSpPr txBox="1"/>
          <p:nvPr/>
        </p:nvSpPr>
        <p:spPr>
          <a:xfrm>
            <a:off x="4703628" y="2342918"/>
            <a:ext cx="2719014" cy="584775"/>
          </a:xfrm>
          <a:prstGeom prst="rect">
            <a:avLst/>
          </a:prstGeom>
          <a:solidFill>
            <a:srgbClr val="8BACCC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44A70"/>
                </a:solidFill>
                <a:latin typeface="Fira Sans Condensed" panose="020B0503050000020004" pitchFamily="34" charset="0"/>
              </a:rPr>
              <a:t>Due on Sunday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D5BA90-BB41-70F8-5DD2-897ECF140167}"/>
              </a:ext>
            </a:extLst>
          </p:cNvPr>
          <p:cNvSpPr txBox="1"/>
          <p:nvPr/>
        </p:nvSpPr>
        <p:spPr>
          <a:xfrm>
            <a:off x="4620273" y="1382285"/>
            <a:ext cx="2858475" cy="769441"/>
          </a:xfrm>
          <a:prstGeom prst="rect">
            <a:avLst/>
          </a:prstGeom>
          <a:solidFill>
            <a:srgbClr val="244A70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 Condensed" panose="020B0503050000020004" pitchFamily="34" charset="0"/>
              </a:rPr>
              <a:t>Milestone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7E10D-115A-BD3D-E205-0FE25DDDA6C1}"/>
              </a:ext>
            </a:extLst>
          </p:cNvPr>
          <p:cNvSpPr txBox="1"/>
          <p:nvPr/>
        </p:nvSpPr>
        <p:spPr>
          <a:xfrm>
            <a:off x="5269488" y="3077410"/>
            <a:ext cx="1587294" cy="769441"/>
          </a:xfrm>
          <a:prstGeom prst="rect">
            <a:avLst/>
          </a:prstGeom>
          <a:solidFill>
            <a:srgbClr val="244A70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 Condensed" panose="020B0503050000020004" pitchFamily="34" charset="0"/>
              </a:rPr>
              <a:t>DAM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01458C-7DCA-1956-9379-2D3EBC4F9092}"/>
              </a:ext>
            </a:extLst>
          </p:cNvPr>
          <p:cNvSpPr txBox="1"/>
          <p:nvPr/>
        </p:nvSpPr>
        <p:spPr>
          <a:xfrm>
            <a:off x="4656340" y="4002703"/>
            <a:ext cx="2879314" cy="584775"/>
          </a:xfrm>
          <a:prstGeom prst="rect">
            <a:avLst/>
          </a:prstGeom>
          <a:solidFill>
            <a:srgbClr val="8BACCC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44A70"/>
                </a:solidFill>
                <a:latin typeface="Fira Sans Condensed" panose="020B0503050000020004" pitchFamily="34" charset="0"/>
              </a:rPr>
              <a:t>Due on Tuesday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E99036-CC34-6F62-DC51-34A30F01054B}"/>
              </a:ext>
            </a:extLst>
          </p:cNvPr>
          <p:cNvSpPr txBox="1"/>
          <p:nvPr/>
        </p:nvSpPr>
        <p:spPr>
          <a:xfrm>
            <a:off x="4197079" y="4778670"/>
            <a:ext cx="3732112" cy="769441"/>
          </a:xfrm>
          <a:prstGeom prst="rect">
            <a:avLst/>
          </a:prstGeom>
          <a:solidFill>
            <a:srgbClr val="244A70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 Condensed" panose="020B0503050000020004" pitchFamily="34" charset="0"/>
              </a:rPr>
              <a:t>Exam on Feb 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8E57C6-A060-CE75-F0A4-89F11D7E1CDC}"/>
              </a:ext>
            </a:extLst>
          </p:cNvPr>
          <p:cNvSpPr txBox="1"/>
          <p:nvPr/>
        </p:nvSpPr>
        <p:spPr>
          <a:xfrm>
            <a:off x="1857496" y="5671123"/>
            <a:ext cx="8477001" cy="584775"/>
          </a:xfrm>
          <a:prstGeom prst="rect">
            <a:avLst/>
          </a:prstGeom>
          <a:solidFill>
            <a:srgbClr val="8BACCC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44A70"/>
                </a:solidFill>
                <a:latin typeface="Fira Sans Condensed" panose="020B0503050000020004" pitchFamily="34" charset="0"/>
              </a:rPr>
              <a:t>Rough study guide posted on the course website</a:t>
            </a:r>
          </a:p>
        </p:txBody>
      </p:sp>
    </p:spTree>
    <p:extLst>
      <p:ext uri="{BB962C8B-B14F-4D97-AF65-F5344CB8AC3E}">
        <p14:creationId xmlns:p14="http://schemas.microsoft.com/office/powerpoint/2010/main" val="401412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9524E6-5BA8-BCB8-9DE0-C8CA8622B4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F97D2-8082-B7E2-EA2B-2711AD7978DA}"/>
              </a:ext>
            </a:extLst>
          </p:cNvPr>
          <p:cNvSpPr txBox="1"/>
          <p:nvPr/>
        </p:nvSpPr>
        <p:spPr>
          <a:xfrm>
            <a:off x="3818773" y="2021584"/>
            <a:ext cx="4554452" cy="769441"/>
          </a:xfrm>
          <a:prstGeom prst="rect">
            <a:avLst/>
          </a:prstGeom>
          <a:solidFill>
            <a:srgbClr val="DBAC49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 Condensed" panose="020B0503050000020004" pitchFamily="34" charset="0"/>
              </a:rPr>
              <a:t>Discrete outcomes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30DE4-40D6-7ABC-C0E6-8120B58667B8}"/>
              </a:ext>
            </a:extLst>
          </p:cNvPr>
          <p:cNvSpPr txBox="1"/>
          <p:nvPr/>
        </p:nvSpPr>
        <p:spPr>
          <a:xfrm>
            <a:off x="4886373" y="4561256"/>
            <a:ext cx="2419252" cy="769441"/>
          </a:xfrm>
          <a:prstGeom prst="rect">
            <a:avLst/>
          </a:prstGeom>
          <a:solidFill>
            <a:srgbClr val="A93E31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 Condensed" panose="020B0503050000020004" pitchFamily="34" charset="0"/>
              </a:rPr>
              <a:t>Bounding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AE353-B33C-BD8F-1A76-FCED515506D2}"/>
              </a:ext>
            </a:extLst>
          </p:cNvPr>
          <p:cNvSpPr txBox="1"/>
          <p:nvPr/>
        </p:nvSpPr>
        <p:spPr>
          <a:xfrm>
            <a:off x="3710570" y="3291420"/>
            <a:ext cx="4770858" cy="769441"/>
          </a:xfrm>
          <a:prstGeom prst="rect">
            <a:avLst/>
          </a:prstGeom>
          <a:solidFill>
            <a:srgbClr val="6C9FB4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 Condensed" panose="020B0503050000020004" pitchFamily="34" charset="0"/>
              </a:rPr>
              <a:t>Potential outcomes</a:t>
            </a:r>
          </a:p>
        </p:txBody>
      </p:sp>
    </p:spTree>
    <p:extLst>
      <p:ext uri="{BB962C8B-B14F-4D97-AF65-F5344CB8AC3E}">
        <p14:creationId xmlns:p14="http://schemas.microsoft.com/office/powerpoint/2010/main" val="335173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5D6910-42C2-D682-7CCD-357AE31C8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Discrete outcomes</a:t>
            </a:r>
          </a:p>
        </p:txBody>
      </p:sp>
    </p:spTree>
    <p:extLst>
      <p:ext uri="{BB962C8B-B14F-4D97-AF65-F5344CB8AC3E}">
        <p14:creationId xmlns:p14="http://schemas.microsoft.com/office/powerpoint/2010/main" val="2678450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social science </a:t>
            </a:r>
            <a:r>
              <a:rPr lang="en-US" i="1" dirty="0"/>
              <a:t>outcomes</a:t>
            </a:r>
            <a:r>
              <a:rPr lang="en-US" dirty="0"/>
              <a:t> are 1/0s</a:t>
            </a:r>
          </a:p>
        </p:txBody>
      </p:sp>
      <p:sp>
        <p:nvSpPr>
          <p:cNvPr id="15" name="Google Shape;872;g24510cd52a3_0_867">
            <a:extLst>
              <a:ext uri="{FF2B5EF4-FFF2-40B4-BE49-F238E27FC236}">
                <a16:creationId xmlns:a16="http://schemas.microsoft.com/office/drawing/2014/main" id="{72821635-39F4-9247-9382-29CE5F20638E}"/>
              </a:ext>
            </a:extLst>
          </p:cNvPr>
          <p:cNvSpPr/>
          <p:nvPr/>
        </p:nvSpPr>
        <p:spPr>
          <a:xfrm>
            <a:off x="761619" y="1821627"/>
            <a:ext cx="3040123" cy="856061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Graduated college </a:t>
            </a:r>
            <a:r>
              <a:rPr lang="en-US" sz="12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or not</a:t>
            </a:r>
            <a:endParaRPr sz="24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872;g24510cd52a3_0_867">
            <a:extLst>
              <a:ext uri="{FF2B5EF4-FFF2-40B4-BE49-F238E27FC236}">
                <a16:creationId xmlns:a16="http://schemas.microsoft.com/office/drawing/2014/main" id="{81186B37-58D1-E34C-845A-238D26C4A189}"/>
              </a:ext>
            </a:extLst>
          </p:cNvPr>
          <p:cNvSpPr/>
          <p:nvPr/>
        </p:nvSpPr>
        <p:spPr>
          <a:xfrm>
            <a:off x="761619" y="3000969"/>
            <a:ext cx="3040123" cy="856061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lvl="0" algn="ctr">
              <a:lnSpc>
                <a:spcPct val="90000"/>
              </a:lnSpc>
              <a:buSzPts val="1800"/>
            </a:pP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Dropped out of </a:t>
            </a:r>
          </a:p>
          <a:p>
            <a:pPr lvl="0" algn="ctr">
              <a:lnSpc>
                <a:spcPct val="90000"/>
              </a:lnSpc>
              <a:buSzPts val="1800"/>
            </a:pP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high school</a:t>
            </a:r>
            <a:r>
              <a:rPr lang="en-US" sz="12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 or not</a:t>
            </a:r>
            <a:endParaRPr sz="24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872;g24510cd52a3_0_867">
            <a:extLst>
              <a:ext uri="{FF2B5EF4-FFF2-40B4-BE49-F238E27FC236}">
                <a16:creationId xmlns:a16="http://schemas.microsoft.com/office/drawing/2014/main" id="{46FE55EF-E628-C8FE-A56C-2F2FAAE012B9}"/>
              </a:ext>
            </a:extLst>
          </p:cNvPr>
          <p:cNvSpPr/>
          <p:nvPr/>
        </p:nvSpPr>
        <p:spPr>
          <a:xfrm>
            <a:off x="761619" y="4180311"/>
            <a:ext cx="3040123" cy="856061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lvl="0" algn="ctr">
              <a:lnSpc>
                <a:spcPct val="90000"/>
              </a:lnSpc>
              <a:buSzPts val="1800"/>
            </a:pP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Is working</a:t>
            </a:r>
            <a:r>
              <a:rPr lang="en-US" sz="12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 or not</a:t>
            </a:r>
            <a:endParaRPr sz="24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872;g24510cd52a3_0_867">
            <a:extLst>
              <a:ext uri="{FF2B5EF4-FFF2-40B4-BE49-F238E27FC236}">
                <a16:creationId xmlns:a16="http://schemas.microsoft.com/office/drawing/2014/main" id="{F19BBA03-7716-FC09-C020-4B99B119BFF5}"/>
              </a:ext>
            </a:extLst>
          </p:cNvPr>
          <p:cNvSpPr/>
          <p:nvPr/>
        </p:nvSpPr>
        <p:spPr>
          <a:xfrm>
            <a:off x="761619" y="5359653"/>
            <a:ext cx="3040123" cy="856061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Retained</a:t>
            </a:r>
            <a:r>
              <a:rPr lang="en-US" sz="12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 or not</a:t>
            </a:r>
            <a:endParaRPr sz="12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01595B-6661-D63D-4259-00267981E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907" y="1436914"/>
            <a:ext cx="2734474" cy="4957129"/>
          </a:xfrm>
          <a:prstGeom prst="rect">
            <a:avLst/>
          </a:prstGeom>
        </p:spPr>
      </p:pic>
      <p:sp>
        <p:nvSpPr>
          <p:cNvPr id="9" name="Google Shape;872;g24510cd52a3_0_867">
            <a:extLst>
              <a:ext uri="{FF2B5EF4-FFF2-40B4-BE49-F238E27FC236}">
                <a16:creationId xmlns:a16="http://schemas.microsoft.com/office/drawing/2014/main" id="{E6BEF497-3DD4-A017-CA3F-30F44C59B46E}"/>
              </a:ext>
            </a:extLst>
          </p:cNvPr>
          <p:cNvSpPr/>
          <p:nvPr/>
        </p:nvSpPr>
        <p:spPr>
          <a:xfrm>
            <a:off x="4302104" y="1821627"/>
            <a:ext cx="3040123" cy="856061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Below the poverty line</a:t>
            </a:r>
            <a:r>
              <a:rPr lang="en-US" sz="12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 or above</a:t>
            </a:r>
            <a:endParaRPr sz="24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872;g24510cd52a3_0_867">
            <a:extLst>
              <a:ext uri="{FF2B5EF4-FFF2-40B4-BE49-F238E27FC236}">
                <a16:creationId xmlns:a16="http://schemas.microsoft.com/office/drawing/2014/main" id="{F553C10F-93F4-2EEC-AD8C-18A0623FDFA1}"/>
              </a:ext>
            </a:extLst>
          </p:cNvPr>
          <p:cNvSpPr/>
          <p:nvPr/>
        </p:nvSpPr>
        <p:spPr>
          <a:xfrm>
            <a:off x="4302104" y="3000969"/>
            <a:ext cx="3040123" cy="856061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lvl="0" algn="ctr">
              <a:lnSpc>
                <a:spcPct val="90000"/>
              </a:lnSpc>
              <a:buSzPts val="1800"/>
            </a:pP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Proficient</a:t>
            </a:r>
            <a:r>
              <a:rPr lang="en-US" sz="12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 or not</a:t>
            </a:r>
            <a:endParaRPr sz="12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872;g24510cd52a3_0_867">
            <a:extLst>
              <a:ext uri="{FF2B5EF4-FFF2-40B4-BE49-F238E27FC236}">
                <a16:creationId xmlns:a16="http://schemas.microsoft.com/office/drawing/2014/main" id="{174049C3-F7F1-47A4-239C-35B67EF3C390}"/>
              </a:ext>
            </a:extLst>
          </p:cNvPr>
          <p:cNvSpPr/>
          <p:nvPr/>
        </p:nvSpPr>
        <p:spPr>
          <a:xfrm>
            <a:off x="4302104" y="4180311"/>
            <a:ext cx="3040123" cy="856061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lvl="0" algn="ctr">
              <a:lnSpc>
                <a:spcPct val="90000"/>
              </a:lnSpc>
              <a:buSzPts val="1800"/>
            </a:pP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Pass</a:t>
            </a:r>
            <a:r>
              <a:rPr lang="en-US" sz="12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 or fail</a:t>
            </a:r>
            <a:endParaRPr sz="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872;g24510cd52a3_0_867">
            <a:extLst>
              <a:ext uri="{FF2B5EF4-FFF2-40B4-BE49-F238E27FC236}">
                <a16:creationId xmlns:a16="http://schemas.microsoft.com/office/drawing/2014/main" id="{4D3FF6F5-FA43-F969-7563-12AF59558657}"/>
              </a:ext>
            </a:extLst>
          </p:cNvPr>
          <p:cNvSpPr/>
          <p:nvPr/>
        </p:nvSpPr>
        <p:spPr>
          <a:xfrm>
            <a:off x="4302104" y="5359653"/>
            <a:ext cx="3040123" cy="856061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lvl="0" algn="ctr">
              <a:lnSpc>
                <a:spcPct val="90000"/>
              </a:lnSpc>
              <a:buSzPts val="1800"/>
            </a:pPr>
            <a:r>
              <a:rPr lang="en-US" sz="2400" b="1" i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Should’ve said no </a:t>
            </a:r>
            <a:r>
              <a:rPr lang="en-US" sz="12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or yes</a:t>
            </a:r>
            <a:endParaRPr sz="1200" b="1" i="1" u="none" strike="noStrike" cap="none" dirty="0">
              <a:solidFill>
                <a:schemeClr val="accent3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9217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Remember?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829CEF-F7F4-0291-BA41-262F5EED0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49" y="1596412"/>
            <a:ext cx="11480300" cy="51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12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 X and Y, draw a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B9B07-05FD-7C26-6E7B-73C864B46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006" y="1472949"/>
            <a:ext cx="6348110" cy="517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 X and Y, draw a 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3EBCE-FA38-7275-77C0-7FFE3E66C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129" y="1253807"/>
            <a:ext cx="6588338" cy="543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4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Remember (2)? </a:t>
            </a:r>
          </a:p>
        </p:txBody>
      </p:sp>
      <p:sp>
        <p:nvSpPr>
          <p:cNvPr id="2" name="Google Shape;872;g24510cd52a3_0_867">
            <a:extLst>
              <a:ext uri="{FF2B5EF4-FFF2-40B4-BE49-F238E27FC236}">
                <a16:creationId xmlns:a16="http://schemas.microsoft.com/office/drawing/2014/main" id="{2D6C4385-1EFC-37CB-B756-E977E74F3EEC}"/>
              </a:ext>
            </a:extLst>
          </p:cNvPr>
          <p:cNvSpPr/>
          <p:nvPr/>
        </p:nvSpPr>
        <p:spPr>
          <a:xfrm>
            <a:off x="4575937" y="5633521"/>
            <a:ext cx="3416745" cy="962113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We’re now modeling conditional </a:t>
            </a:r>
            <a:r>
              <a:rPr lang="en-US" sz="2400" b="1" i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probabilities</a:t>
            </a:r>
            <a:r>
              <a:rPr lang="en-US" sz="24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 </a:t>
            </a:r>
            <a:endParaRPr sz="24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7D8B9E-8C45-9B8C-CFB2-1E2AD10EE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321" y="1273915"/>
            <a:ext cx="9119976" cy="422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7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J-PAL Widescreen">
  <a:themeElements>
    <a:clrScheme name="J-PAL Color Palette">
      <a:dk1>
        <a:srgbClr val="000000"/>
      </a:dk1>
      <a:lt1>
        <a:srgbClr val="FFFFFF"/>
      </a:lt1>
      <a:dk2>
        <a:srgbClr val="919191"/>
      </a:dk2>
      <a:lt2>
        <a:srgbClr val="CACACA"/>
      </a:lt2>
      <a:accent1>
        <a:srgbClr val="E35925"/>
      </a:accent1>
      <a:accent2>
        <a:srgbClr val="2FAA9F"/>
      </a:accent2>
      <a:accent3>
        <a:srgbClr val="F4C300"/>
      </a:accent3>
      <a:accent4>
        <a:srgbClr val="4A9C65"/>
      </a:accent4>
      <a:accent5>
        <a:srgbClr val="2D616E"/>
      </a:accent5>
      <a:accent6>
        <a:srgbClr val="646464"/>
      </a:accent6>
      <a:hlink>
        <a:srgbClr val="2FAA9F"/>
      </a:hlink>
      <a:folHlink>
        <a:srgbClr val="E3591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3594</TotalTime>
  <Words>1096</Words>
  <Application>Microsoft Office PowerPoint</Application>
  <PresentationFormat>Widescreen</PresentationFormat>
  <Paragraphs>137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Calibri</vt:lpstr>
      <vt:lpstr>Fira Sans Condensed</vt:lpstr>
      <vt:lpstr>Fira Sans Condensed Light</vt:lpstr>
      <vt:lpstr>Montserrat</vt:lpstr>
      <vt:lpstr>Times New Roman</vt:lpstr>
      <vt:lpstr>Fira Sans Condensed Black</vt:lpstr>
      <vt:lpstr>Cambria Math</vt:lpstr>
      <vt:lpstr>Verdana</vt:lpstr>
      <vt:lpstr>Franklin Gothic Book</vt:lpstr>
      <vt:lpstr>Century Gothic</vt:lpstr>
      <vt:lpstr>Arial</vt:lpstr>
      <vt:lpstr>Times</vt:lpstr>
      <vt:lpstr>J-PAL Widescreen</vt:lpstr>
      <vt:lpstr>Discrete outcomes and regression adjustment</vt:lpstr>
      <vt:lpstr>PowerPoint Presentation</vt:lpstr>
      <vt:lpstr>Plan for today</vt:lpstr>
      <vt:lpstr>PowerPoint Presentation</vt:lpstr>
      <vt:lpstr>Many social science outcomes are 1/0s</vt:lpstr>
      <vt:lpstr>Remember?</vt:lpstr>
      <vt:lpstr>Plot X and Y, draw a line</vt:lpstr>
      <vt:lpstr>Plot X and Y, draw a line</vt:lpstr>
      <vt:lpstr>Remember (2)? </vt:lpstr>
      <vt:lpstr>Linear probability models (LPMs)</vt:lpstr>
      <vt:lpstr>OLS / LPMs are great, but can be limited</vt:lpstr>
      <vt:lpstr>Non-linear regression to the rescue</vt:lpstr>
      <vt:lpstr>All flavors of generalized linear models</vt:lpstr>
      <vt:lpstr>The logit link function</vt:lpstr>
      <vt:lpstr>Coefficients still min. the sum of residuals2</vt:lpstr>
      <vt:lpstr>Congrats, you just predicted probabilities</vt:lpstr>
      <vt:lpstr>Interpret the math</vt:lpstr>
      <vt:lpstr>Interpret the math</vt:lpstr>
      <vt:lpstr>Interpret the math</vt:lpstr>
      <vt:lpstr>Interpret the math</vt:lpstr>
      <vt:lpstr>PowerPoint Presentation</vt:lpstr>
      <vt:lpstr>How bad can the omitted variable bias be?</vt:lpstr>
      <vt:lpstr>What if I can’t close all relevant backdoors?</vt:lpstr>
      <vt:lpstr>With Oster (2019), we can answer 2 questions</vt:lpstr>
      <vt:lpstr>Intuition – Part 1</vt:lpstr>
      <vt:lpstr>Intuition – Part 2</vt:lpstr>
      <vt:lpstr>Words &gt; symbols (words are better)</vt:lpstr>
      <vt:lpstr>Your independent research paper</vt:lpstr>
      <vt:lpstr>Announcements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Metadata</dc:title>
  <dc:creator>Elizabeth Bond</dc:creator>
  <cp:lastModifiedBy>Andreas de Barros</cp:lastModifiedBy>
  <cp:revision>360</cp:revision>
  <dcterms:created xsi:type="dcterms:W3CDTF">2019-07-29T16:28:26Z</dcterms:created>
  <dcterms:modified xsi:type="dcterms:W3CDTF">2024-02-01T16:18:16Z</dcterms:modified>
</cp:coreProperties>
</file>